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77" r:id="rId6"/>
    <p:sldId id="278" r:id="rId7"/>
    <p:sldId id="279" r:id="rId8"/>
    <p:sldId id="280" r:id="rId9"/>
    <p:sldId id="281" r:id="rId10"/>
    <p:sldId id="264" r:id="rId11"/>
    <p:sldId id="265" r:id="rId12"/>
    <p:sldId id="274" r:id="rId13"/>
    <p:sldId id="283" r:id="rId14"/>
    <p:sldId id="275" r:id="rId15"/>
    <p:sldId id="276" r:id="rId16"/>
    <p:sldId id="282" r:id="rId17"/>
    <p:sldId id="284" r:id="rId18"/>
    <p:sldId id="272" r:id="rId19"/>
    <p:sldId id="266" r:id="rId20"/>
    <p:sldId id="267" r:id="rId21"/>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33"/>
    <a:srgbClr val="CDD7AD"/>
    <a:srgbClr val="D3CD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16" autoAdjust="0"/>
  </p:normalViewPr>
  <p:slideViewPr>
    <p:cSldViewPr>
      <p:cViewPr varScale="1">
        <p:scale>
          <a:sx n="59" d="100"/>
          <a:sy n="59" d="100"/>
        </p:scale>
        <p:origin x="603"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5C8361E-1D27-405C-85D5-2BF9A14B0837}" type="datetimeFigureOut">
              <a:rPr lang="en-US" smtClean="0"/>
              <a:t>12/11/2025</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7828951-02DE-42FF-9FCF-ED4D42260609}" type="slidenum">
              <a:rPr lang="en-US" smtClean="0"/>
              <a:t>‹#›</a:t>
            </a:fld>
            <a:endParaRPr lang="en-US"/>
          </a:p>
        </p:txBody>
      </p:sp>
    </p:spTree>
    <p:extLst>
      <p:ext uri="{BB962C8B-B14F-4D97-AF65-F5344CB8AC3E}">
        <p14:creationId xmlns:p14="http://schemas.microsoft.com/office/powerpoint/2010/main" val="4121802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 IA</a:t>
            </a:r>
          </a:p>
        </p:txBody>
      </p:sp>
      <p:sp>
        <p:nvSpPr>
          <p:cNvPr id="4" name="Slide Number Placeholder 3"/>
          <p:cNvSpPr>
            <a:spLocks noGrp="1"/>
          </p:cNvSpPr>
          <p:nvPr>
            <p:ph type="sldNum" sz="quarter" idx="5"/>
          </p:nvPr>
        </p:nvSpPr>
        <p:spPr/>
        <p:txBody>
          <a:bodyPr/>
          <a:lstStyle/>
          <a:p>
            <a:fld id="{E7828951-02DE-42FF-9FCF-ED4D42260609}" type="slidenum">
              <a:rPr lang="en-US" smtClean="0"/>
              <a:t>4</a:t>
            </a:fld>
            <a:endParaRPr lang="en-US"/>
          </a:p>
        </p:txBody>
      </p:sp>
    </p:spTree>
    <p:extLst>
      <p:ext uri="{BB962C8B-B14F-4D97-AF65-F5344CB8AC3E}">
        <p14:creationId xmlns:p14="http://schemas.microsoft.com/office/powerpoint/2010/main" val="69685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8951-02DE-42FF-9FCF-ED4D42260609}" type="slidenum">
              <a:rPr lang="en-US" smtClean="0"/>
              <a:t>8</a:t>
            </a:fld>
            <a:endParaRPr lang="en-US"/>
          </a:p>
        </p:txBody>
      </p:sp>
    </p:spTree>
    <p:extLst>
      <p:ext uri="{BB962C8B-B14F-4D97-AF65-F5344CB8AC3E}">
        <p14:creationId xmlns:p14="http://schemas.microsoft.com/office/powerpoint/2010/main" val="53139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8951-02DE-42FF-9FCF-ED4D42260609}" type="slidenum">
              <a:rPr lang="en-US" smtClean="0"/>
              <a:t>14</a:t>
            </a:fld>
            <a:endParaRPr lang="en-US"/>
          </a:p>
        </p:txBody>
      </p:sp>
    </p:spTree>
    <p:extLst>
      <p:ext uri="{BB962C8B-B14F-4D97-AF65-F5344CB8AC3E}">
        <p14:creationId xmlns:p14="http://schemas.microsoft.com/office/powerpoint/2010/main" val="725381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81AE1-2F49-0F6A-BE23-7E3744FB7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EA748-4FA4-33B2-9BBB-9A90DD2426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3E248F5-0555-EDC2-E665-5E94EECDE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F81D0-6614-E443-3612-914C5F5E9BFA}"/>
              </a:ext>
            </a:extLst>
          </p:cNvPr>
          <p:cNvSpPr>
            <a:spLocks noGrp="1"/>
          </p:cNvSpPr>
          <p:nvPr>
            <p:ph type="sldNum" sz="quarter" idx="5"/>
          </p:nvPr>
        </p:nvSpPr>
        <p:spPr/>
        <p:txBody>
          <a:bodyPr/>
          <a:lstStyle/>
          <a:p>
            <a:fld id="{E7828951-02DE-42FF-9FCF-ED4D42260609}" type="slidenum">
              <a:rPr lang="en-US" smtClean="0"/>
              <a:t>18</a:t>
            </a:fld>
            <a:endParaRPr lang="en-US"/>
          </a:p>
        </p:txBody>
      </p:sp>
    </p:spTree>
    <p:extLst>
      <p:ext uri="{BB962C8B-B14F-4D97-AF65-F5344CB8AC3E}">
        <p14:creationId xmlns:p14="http://schemas.microsoft.com/office/powerpoint/2010/main" val="160388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600" b="1" i="0">
                <a:solidFill>
                  <a:srgbClr val="CCD890"/>
                </a:solidFill>
                <a:latin typeface="Courier New"/>
                <a:cs typeface="Courier New"/>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650" b="0" i="0">
                <a:solidFill>
                  <a:srgbClr val="FFCB00"/>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CCD890"/>
                </a:solidFill>
                <a:latin typeface="Courier New"/>
                <a:cs typeface="Courier New"/>
              </a:defRPr>
            </a:lvl1pPr>
          </a:lstStyle>
          <a:p>
            <a:endParaRPr/>
          </a:p>
        </p:txBody>
      </p:sp>
      <p:sp>
        <p:nvSpPr>
          <p:cNvPr id="3" name="Holder 3"/>
          <p:cNvSpPr>
            <a:spLocks noGrp="1"/>
          </p:cNvSpPr>
          <p:nvPr>
            <p:ph type="body" idx="1"/>
          </p:nvPr>
        </p:nvSpPr>
        <p:spPr/>
        <p:txBody>
          <a:bodyPr lIns="0" tIns="0" rIns="0" bIns="0"/>
          <a:lstStyle>
            <a:lvl1pPr>
              <a:defRPr sz="4650" b="0" i="0">
                <a:solidFill>
                  <a:srgbClr val="FFCB00"/>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CCD890"/>
                </a:solidFill>
                <a:latin typeface="Courier New"/>
                <a:cs typeface="Courier New"/>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CCD890"/>
                </a:solidFill>
                <a:latin typeface="Courier New"/>
                <a:cs typeface="Courier Ne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11183885" y="2224088"/>
            <a:ext cx="5572125" cy="878839"/>
          </a:xfrm>
          <a:prstGeom prst="rect">
            <a:avLst/>
          </a:prstGeom>
        </p:spPr>
        <p:txBody>
          <a:bodyPr wrap="square" lIns="0" tIns="0" rIns="0" bIns="0">
            <a:spAutoFit/>
          </a:bodyPr>
          <a:lstStyle>
            <a:lvl1pPr>
              <a:defRPr sz="5600" b="1" i="0">
                <a:solidFill>
                  <a:srgbClr val="CCD890"/>
                </a:solidFill>
                <a:latin typeface="Courier New"/>
                <a:cs typeface="Courier New"/>
              </a:defRPr>
            </a:lvl1pPr>
          </a:lstStyle>
          <a:p>
            <a:endParaRPr/>
          </a:p>
        </p:txBody>
      </p:sp>
      <p:sp>
        <p:nvSpPr>
          <p:cNvPr id="3" name="Holder 3"/>
          <p:cNvSpPr>
            <a:spLocks noGrp="1"/>
          </p:cNvSpPr>
          <p:nvPr>
            <p:ph type="body" idx="1"/>
          </p:nvPr>
        </p:nvSpPr>
        <p:spPr>
          <a:xfrm>
            <a:off x="7958849" y="4147441"/>
            <a:ext cx="8889365" cy="2205354"/>
          </a:xfrm>
          <a:prstGeom prst="rect">
            <a:avLst/>
          </a:prstGeom>
        </p:spPr>
        <p:txBody>
          <a:bodyPr wrap="square" lIns="0" tIns="0" rIns="0" bIns="0">
            <a:spAutoFit/>
          </a:bodyPr>
          <a:lstStyle>
            <a:lvl1pPr>
              <a:defRPr sz="4650" b="0" i="0">
                <a:solidFill>
                  <a:srgbClr val="FFCB00"/>
                </a:solidFill>
                <a:latin typeface="Courier New"/>
                <a:cs typeface="Courier New"/>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12/11/2025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0" y="4838700"/>
            <a:ext cx="11938899" cy="1028487"/>
          </a:xfrm>
          <a:prstGeom prst="rect">
            <a:avLst/>
          </a:prstGeom>
        </p:spPr>
        <p:txBody>
          <a:bodyPr vert="horz" wrap="square" lIns="0" tIns="12700" rIns="0" bIns="0" rtlCol="0">
            <a:spAutoFit/>
          </a:bodyPr>
          <a:lstStyle/>
          <a:p>
            <a:pPr marL="12700" marR="5080" algn="r">
              <a:lnSpc>
                <a:spcPct val="100000"/>
              </a:lnSpc>
              <a:spcBef>
                <a:spcPts val="100"/>
              </a:spcBef>
            </a:pPr>
            <a:r>
              <a:rPr lang="en-US" sz="6600" dirty="0">
                <a:solidFill>
                  <a:schemeClr val="bg1"/>
                </a:solidFill>
              </a:rPr>
              <a:t>Absher</a:t>
            </a:r>
            <a:r>
              <a:rPr lang="ar-SA" sz="6600" dirty="0">
                <a:solidFill>
                  <a:schemeClr val="bg1"/>
                </a:solidFill>
              </a:rPr>
              <a:t> </a:t>
            </a:r>
            <a:r>
              <a:rPr lang="en-US" sz="6600" dirty="0">
                <a:solidFill>
                  <a:schemeClr val="bg1"/>
                </a:solidFill>
              </a:rPr>
              <a:t>TECH – </a:t>
            </a:r>
            <a:r>
              <a:rPr lang="ar-SA" sz="6600" dirty="0">
                <a:solidFill>
                  <a:schemeClr val="bg1"/>
                </a:solidFill>
              </a:rPr>
              <a:t>أبشر تك</a:t>
            </a:r>
            <a:endParaRPr sz="6400" dirty="0">
              <a:solidFill>
                <a:schemeClr val="bg1"/>
              </a:solidFill>
            </a:endParaRPr>
          </a:p>
        </p:txBody>
      </p:sp>
      <p:pic>
        <p:nvPicPr>
          <p:cNvPr id="3" name="object 3"/>
          <p:cNvPicPr/>
          <p:nvPr/>
        </p:nvPicPr>
        <p:blipFill>
          <a:blip r:embed="rId2" cstate="print"/>
          <a:stretch>
            <a:fillRect/>
          </a:stretch>
        </p:blipFill>
        <p:spPr>
          <a:xfrm>
            <a:off x="582913" y="498950"/>
            <a:ext cx="3780760" cy="1531449"/>
          </a:xfrm>
          <a:prstGeom prst="rect">
            <a:avLst/>
          </a:prstGeom>
        </p:spPr>
      </p:pic>
      <p:sp>
        <p:nvSpPr>
          <p:cNvPr id="4" name="object 4"/>
          <p:cNvSpPr txBox="1"/>
          <p:nvPr/>
        </p:nvSpPr>
        <p:spPr>
          <a:xfrm>
            <a:off x="11055148" y="4076700"/>
            <a:ext cx="6759854" cy="516808"/>
          </a:xfrm>
          <a:prstGeom prst="rect">
            <a:avLst/>
          </a:prstGeom>
        </p:spPr>
        <p:txBody>
          <a:bodyPr vert="horz" wrap="square" lIns="0" tIns="16510" rIns="0" bIns="0" rtlCol="0">
            <a:spAutoFit/>
          </a:bodyPr>
          <a:lstStyle/>
          <a:p>
            <a:pPr marL="12700" marR="5080" algn="r">
              <a:lnSpc>
                <a:spcPct val="100000"/>
              </a:lnSpc>
              <a:spcBef>
                <a:spcPts val="130"/>
              </a:spcBef>
            </a:pPr>
            <a:r>
              <a:rPr lang="ar-SA" sz="3250" b="1" spc="-660" dirty="0">
                <a:solidFill>
                  <a:srgbClr val="FF7300"/>
                </a:solidFill>
                <a:latin typeface="Courier New"/>
                <a:cs typeface="Courier New"/>
              </a:rPr>
              <a:t>ابتكار وتطوير خدمات أبشر</a:t>
            </a:r>
            <a:endParaRPr sz="3250" dirty="0">
              <a:latin typeface="Courier New"/>
              <a:cs typeface="Courier New"/>
            </a:endParaRPr>
          </a:p>
        </p:txBody>
      </p:sp>
      <p:pic>
        <p:nvPicPr>
          <p:cNvPr id="5" name="object 5"/>
          <p:cNvPicPr/>
          <p:nvPr/>
        </p:nvPicPr>
        <p:blipFill>
          <a:blip r:embed="rId3" cstate="print"/>
          <a:stretch>
            <a:fillRect/>
          </a:stretch>
        </p:blipFill>
        <p:spPr>
          <a:xfrm>
            <a:off x="14435075" y="957626"/>
            <a:ext cx="2964941" cy="10727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800" y="419100"/>
            <a:ext cx="7007225" cy="874598"/>
          </a:xfrm>
          <a:prstGeom prst="rect">
            <a:avLst/>
          </a:prstGeom>
        </p:spPr>
        <p:txBody>
          <a:bodyPr vert="horz" wrap="square" lIns="0" tIns="12700" rIns="0" bIns="0" rtlCol="0">
            <a:spAutoFit/>
          </a:bodyPr>
          <a:lstStyle/>
          <a:p>
            <a:pPr marL="12700" marR="5080" algn="r">
              <a:lnSpc>
                <a:spcPct val="100000"/>
              </a:lnSpc>
              <a:spcBef>
                <a:spcPts val="100"/>
              </a:spcBef>
            </a:pPr>
            <a:r>
              <a:rPr spc="-919" dirty="0"/>
              <a:t>:</a:t>
            </a:r>
            <a:r>
              <a:rPr lang="ar-SA" spc="-919" dirty="0"/>
              <a:t>التحـقق</a:t>
            </a:r>
            <a:r>
              <a:rPr spc="-2035" dirty="0"/>
              <a:t> </a:t>
            </a:r>
            <a:r>
              <a:rPr spc="-810" dirty="0"/>
              <a:t>/</a:t>
            </a:r>
            <a:r>
              <a:rPr spc="-2030" dirty="0"/>
              <a:t> </a:t>
            </a:r>
            <a:r>
              <a:rPr spc="-1260" dirty="0"/>
              <a:t>رﺎﺒﺘﺧﻻا</a:t>
            </a:r>
          </a:p>
        </p:txBody>
      </p:sp>
      <p:pic>
        <p:nvPicPr>
          <p:cNvPr id="4" name="object 4"/>
          <p:cNvPicPr/>
          <p:nvPr/>
        </p:nvPicPr>
        <p:blipFill>
          <a:blip r:embed="rId2" cstate="print"/>
          <a:stretch>
            <a:fillRect/>
          </a:stretch>
        </p:blipFill>
        <p:spPr>
          <a:xfrm>
            <a:off x="0" y="14000"/>
            <a:ext cx="6856285" cy="10272999"/>
          </a:xfrm>
          <a:prstGeom prst="rect">
            <a:avLst/>
          </a:prstGeom>
        </p:spPr>
      </p:pic>
      <p:sp>
        <p:nvSpPr>
          <p:cNvPr id="7" name="TextBox 6">
            <a:extLst>
              <a:ext uri="{FF2B5EF4-FFF2-40B4-BE49-F238E27FC236}">
                <a16:creationId xmlns:a16="http://schemas.microsoft.com/office/drawing/2014/main" id="{7A7D4A67-C988-53BE-1104-C58BC5546B58}"/>
              </a:ext>
            </a:extLst>
          </p:cNvPr>
          <p:cNvSpPr txBox="1"/>
          <p:nvPr/>
        </p:nvSpPr>
        <p:spPr>
          <a:xfrm>
            <a:off x="8610600" y="1790700"/>
            <a:ext cx="9144000" cy="6740307"/>
          </a:xfrm>
          <a:prstGeom prst="rect">
            <a:avLst/>
          </a:prstGeom>
          <a:noFill/>
        </p:spPr>
        <p:txBody>
          <a:bodyPr wrap="square">
            <a:spAutoFit/>
          </a:bodyPr>
          <a:lstStyle/>
          <a:p>
            <a:pPr algn="r" rtl="1">
              <a:buNone/>
            </a:pPr>
            <a:r>
              <a:rPr lang="ar-SA" sz="3600" dirty="0">
                <a:solidFill>
                  <a:srgbClr val="FFCB00"/>
                </a:solidFill>
                <a:latin typeface="+mn-lt"/>
                <a:ea typeface="+mn-ea"/>
                <a:cs typeface="Courier New"/>
              </a:rPr>
              <a:t>النموذج الأولي </a:t>
            </a:r>
            <a:r>
              <a:rPr lang="en-US" sz="3600" dirty="0">
                <a:solidFill>
                  <a:srgbClr val="FFCB00"/>
                </a:solidFill>
                <a:latin typeface="+mn-lt"/>
                <a:ea typeface="+mn-ea"/>
                <a:cs typeface="Courier New"/>
              </a:rPr>
              <a:t>Prototype)</a:t>
            </a:r>
            <a:r>
              <a:rPr lang="ar-SA" sz="3600" dirty="0">
                <a:solidFill>
                  <a:srgbClr val="FFCB00"/>
                </a:solidFill>
                <a:latin typeface="+mn-lt"/>
                <a:ea typeface="+mn-ea"/>
                <a:cs typeface="Courier New"/>
              </a:rPr>
              <a:t>) : </a:t>
            </a:r>
          </a:p>
          <a:p>
            <a:pPr algn="r" rtl="1">
              <a:buNone/>
            </a:pPr>
            <a:endParaRPr lang="en-US" sz="2400" dirty="0">
              <a:solidFill>
                <a:schemeClr val="bg1">
                  <a:lumMod val="95000"/>
                </a:schemeClr>
              </a:solidFill>
            </a:endParaRPr>
          </a:p>
          <a:p>
            <a:pPr algn="r" rtl="1">
              <a:buFont typeface="Arial" panose="020B0604020202020204" pitchFamily="34" charset="0"/>
              <a:buChar char="•"/>
            </a:pPr>
            <a:r>
              <a:rPr lang="ar-SA" sz="2400" dirty="0">
                <a:solidFill>
                  <a:schemeClr val="bg1">
                    <a:lumMod val="95000"/>
                  </a:schemeClr>
                </a:solidFill>
              </a:rPr>
              <a:t>تدفق رحلة المستخدم </a:t>
            </a:r>
            <a:r>
              <a:rPr lang="en-US" sz="2400" dirty="0">
                <a:solidFill>
                  <a:schemeClr val="bg1">
                    <a:lumMod val="95000"/>
                  </a:schemeClr>
                </a:solidFill>
              </a:rPr>
              <a:t>User Journey)</a:t>
            </a:r>
            <a:r>
              <a:rPr lang="ar-SA" sz="2400" dirty="0">
                <a:solidFill>
                  <a:schemeClr val="bg1">
                    <a:lumMod val="95000"/>
                  </a:schemeClr>
                </a:solidFill>
              </a:rPr>
              <a:t>) .</a:t>
            </a:r>
          </a:p>
          <a:p>
            <a:pPr algn="r" rtl="1">
              <a:buFont typeface="Arial" panose="020B0604020202020204" pitchFamily="34" charset="0"/>
              <a:buChar char="•"/>
            </a:pPr>
            <a:endParaRPr lang="en-US" sz="2400" dirty="0">
              <a:solidFill>
                <a:schemeClr val="bg1">
                  <a:lumMod val="95000"/>
                </a:schemeClr>
              </a:solidFill>
            </a:endParaRPr>
          </a:p>
          <a:p>
            <a:pPr algn="r" rtl="1">
              <a:buFont typeface="Arial" panose="020B0604020202020204" pitchFamily="34" charset="0"/>
              <a:buChar char="•"/>
            </a:pPr>
            <a:r>
              <a:rPr lang="ar-SA" sz="2400" dirty="0">
                <a:solidFill>
                  <a:schemeClr val="bg1">
                    <a:lumMod val="95000"/>
                  </a:schemeClr>
                </a:solidFill>
              </a:rPr>
              <a:t>تجربة تنبيهات التجديد</a:t>
            </a:r>
          </a:p>
          <a:p>
            <a:pPr algn="r" rtl="1">
              <a:buFont typeface="Arial" panose="020B0604020202020204" pitchFamily="34" charset="0"/>
              <a:buChar char="•"/>
            </a:pPr>
            <a:endParaRPr lang="ar-SA" sz="2400" dirty="0">
              <a:solidFill>
                <a:schemeClr val="bg1">
                  <a:lumMod val="95000"/>
                </a:schemeClr>
              </a:solidFill>
            </a:endParaRPr>
          </a:p>
          <a:p>
            <a:pPr algn="r" rtl="1">
              <a:buFont typeface="Arial" panose="020B0604020202020204" pitchFamily="34" charset="0"/>
              <a:buChar char="•"/>
            </a:pPr>
            <a:r>
              <a:rPr lang="ar-SA" sz="2400" dirty="0">
                <a:solidFill>
                  <a:schemeClr val="bg1">
                    <a:lumMod val="95000"/>
                  </a:schemeClr>
                </a:solidFill>
              </a:rPr>
              <a:t>محاكاة تنفيذ خدمة حكومية كاملة:</a:t>
            </a:r>
          </a:p>
          <a:p>
            <a:pPr algn="r" rtl="1">
              <a:buFont typeface="Arial" panose="020B0604020202020204" pitchFamily="34" charset="0"/>
              <a:buChar char="•"/>
            </a:pPr>
            <a:endParaRPr lang="ar-SA" sz="2400" dirty="0">
              <a:solidFill>
                <a:schemeClr val="bg1">
                  <a:lumMod val="95000"/>
                </a:schemeClr>
              </a:solidFill>
            </a:endParaRPr>
          </a:p>
          <a:p>
            <a:pPr marL="742950" lvl="1" indent="-285750" algn="r" rtl="1">
              <a:buFont typeface="Arial" panose="020B0604020202020204" pitchFamily="34" charset="0"/>
              <a:buChar char="•"/>
            </a:pPr>
            <a:r>
              <a:rPr lang="ar-SA" sz="2400" dirty="0">
                <a:solidFill>
                  <a:schemeClr val="bg1">
                    <a:lumMod val="95000"/>
                  </a:schemeClr>
                </a:solidFill>
              </a:rPr>
              <a:t>تعبئة النموذج.</a:t>
            </a:r>
          </a:p>
          <a:p>
            <a:pPr marL="742950" lvl="1" indent="-285750" algn="r" rtl="1">
              <a:buFont typeface="Arial" panose="020B0604020202020204" pitchFamily="34" charset="0"/>
              <a:buChar char="•"/>
            </a:pPr>
            <a:r>
              <a:rPr lang="ar-SA" sz="2400" dirty="0">
                <a:solidFill>
                  <a:schemeClr val="bg1">
                    <a:lumMod val="95000"/>
                  </a:schemeClr>
                </a:solidFill>
              </a:rPr>
              <a:t>رفع المستند.</a:t>
            </a:r>
          </a:p>
          <a:p>
            <a:pPr marL="742950" lvl="1" indent="-285750" algn="r" rtl="1">
              <a:buFont typeface="Arial" panose="020B0604020202020204" pitchFamily="34" charset="0"/>
              <a:buChar char="•"/>
            </a:pPr>
            <a:r>
              <a:rPr lang="ar-SA" sz="2400" dirty="0">
                <a:solidFill>
                  <a:schemeClr val="bg1">
                    <a:lumMod val="95000"/>
                  </a:schemeClr>
                </a:solidFill>
              </a:rPr>
              <a:t>حجز موعد.</a:t>
            </a:r>
          </a:p>
          <a:p>
            <a:pPr marL="742950" lvl="1" indent="-285750" algn="r" rtl="1">
              <a:buFont typeface="Arial" panose="020B0604020202020204" pitchFamily="34" charset="0"/>
              <a:buChar char="•"/>
            </a:pPr>
            <a:r>
              <a:rPr lang="ar-SA" sz="2400" dirty="0">
                <a:solidFill>
                  <a:schemeClr val="bg1">
                    <a:lumMod val="95000"/>
                  </a:schemeClr>
                </a:solidFill>
              </a:rPr>
              <a:t>الدفع.</a:t>
            </a:r>
          </a:p>
          <a:p>
            <a:pPr marL="742950" lvl="1" indent="-285750" algn="r" rtl="1">
              <a:buFont typeface="Arial" panose="020B0604020202020204" pitchFamily="34" charset="0"/>
              <a:buChar char="•"/>
            </a:pPr>
            <a:r>
              <a:rPr lang="ar-SA" sz="2400" dirty="0">
                <a:solidFill>
                  <a:schemeClr val="bg1">
                    <a:lumMod val="95000"/>
                  </a:schemeClr>
                </a:solidFill>
              </a:rPr>
              <a:t>تحديث حالة الطلب .</a:t>
            </a:r>
          </a:p>
          <a:p>
            <a:pPr marL="742950" lvl="1" indent="-285750" algn="r" rtl="1">
              <a:buFont typeface="Arial" panose="020B0604020202020204" pitchFamily="34" charset="0"/>
              <a:buChar char="•"/>
            </a:pPr>
            <a:endParaRPr lang="ar-SA" sz="2400" dirty="0">
              <a:solidFill>
                <a:schemeClr val="bg1">
                  <a:lumMod val="95000"/>
                </a:schemeClr>
              </a:solidFill>
            </a:endParaRPr>
          </a:p>
          <a:p>
            <a:pPr algn="r" rtl="1"/>
            <a:r>
              <a:rPr lang="ar-SA" sz="3600" dirty="0">
                <a:solidFill>
                  <a:srgbClr val="FFCB00"/>
                </a:solidFill>
                <a:latin typeface="+mn-lt"/>
                <a:ea typeface="+mn-ea"/>
                <a:cs typeface="Courier New"/>
              </a:rPr>
              <a:t>النتيجة:</a:t>
            </a:r>
          </a:p>
          <a:p>
            <a:pPr algn="r" rtl="1">
              <a:buNone/>
            </a:pPr>
            <a:br>
              <a:rPr lang="ar-SA" sz="2400" dirty="0">
                <a:solidFill>
                  <a:schemeClr val="bg1">
                    <a:lumMod val="95000"/>
                  </a:schemeClr>
                </a:solidFill>
              </a:rPr>
            </a:br>
            <a:r>
              <a:rPr lang="ar-SA" sz="2400" dirty="0">
                <a:solidFill>
                  <a:schemeClr val="bg1">
                    <a:lumMod val="95000"/>
                  </a:schemeClr>
                </a:solidFill>
              </a:rPr>
              <a:t>إثبات إمكانية أتمتة العملية بنسبة كبيرة جدًا.</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000"/>
            <a:ext cx="6856285" cy="10272999"/>
          </a:xfrm>
          <a:prstGeom prst="rect">
            <a:avLst/>
          </a:prstGeom>
        </p:spPr>
      </p:pic>
      <p:sp>
        <p:nvSpPr>
          <p:cNvPr id="4" name="object 4"/>
          <p:cNvSpPr txBox="1">
            <a:spLocks noGrp="1"/>
          </p:cNvSpPr>
          <p:nvPr>
            <p:ph type="title"/>
          </p:nvPr>
        </p:nvSpPr>
        <p:spPr>
          <a:xfrm>
            <a:off x="5730288" y="3619500"/>
            <a:ext cx="12413293" cy="1749196"/>
          </a:xfrm>
          <a:prstGeom prst="rect">
            <a:avLst/>
          </a:prstGeom>
        </p:spPr>
        <p:txBody>
          <a:bodyPr vert="horz" wrap="square" lIns="0" tIns="29844" rIns="0" bIns="0" rtlCol="0">
            <a:spAutoFit/>
          </a:bodyPr>
          <a:lstStyle/>
          <a:p>
            <a:pPr marL="12700" marR="5080" indent="-635" algn="r">
              <a:lnSpc>
                <a:spcPts val="6680"/>
              </a:lnSpc>
              <a:spcBef>
                <a:spcPts val="234"/>
              </a:spcBef>
            </a:pPr>
            <a:r>
              <a:rPr lang="ar-SA" dirty="0"/>
              <a:t>العرض التوضيحي / اللقطات / الفيديوهات / المحاكاة :</a:t>
            </a:r>
            <a:endParaRPr spc="-825"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DCBE9-C65F-A335-D436-A506BE441BFE}"/>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B256131-6839-EFD4-32F7-0D948E3402F2}"/>
              </a:ext>
            </a:extLst>
          </p:cNvPr>
          <p:cNvPicPr/>
          <p:nvPr/>
        </p:nvPicPr>
        <p:blipFill>
          <a:blip r:embed="rId2"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E60D1759-B956-9DA1-BF6A-954C63083D18}"/>
              </a:ext>
            </a:extLst>
          </p:cNvPr>
          <p:cNvPicPr/>
          <p:nvPr/>
        </p:nvPicPr>
        <p:blipFill>
          <a:blip r:embed="rId3" cstate="print"/>
          <a:stretch>
            <a:fillRect/>
          </a:stretch>
        </p:blipFill>
        <p:spPr>
          <a:xfrm>
            <a:off x="15011400" y="191875"/>
            <a:ext cx="2964941" cy="1072799"/>
          </a:xfrm>
          <a:prstGeom prst="rect">
            <a:avLst/>
          </a:prstGeom>
        </p:spPr>
      </p:pic>
      <p:pic>
        <p:nvPicPr>
          <p:cNvPr id="4" name="Picture 3">
            <a:extLst>
              <a:ext uri="{FF2B5EF4-FFF2-40B4-BE49-F238E27FC236}">
                <a16:creationId xmlns:a16="http://schemas.microsoft.com/office/drawing/2014/main" id="{9EA34678-85F8-ACFD-8629-E29F1A5675A5}"/>
              </a:ext>
            </a:extLst>
          </p:cNvPr>
          <p:cNvPicPr>
            <a:picLocks noChangeAspect="1"/>
          </p:cNvPicPr>
          <p:nvPr/>
        </p:nvPicPr>
        <p:blipFill>
          <a:blip r:embed="rId4"/>
          <a:stretch>
            <a:fillRect/>
          </a:stretch>
        </p:blipFill>
        <p:spPr>
          <a:xfrm>
            <a:off x="228600" y="2911750"/>
            <a:ext cx="4267200" cy="7375250"/>
          </a:xfrm>
          <a:prstGeom prst="rect">
            <a:avLst/>
          </a:prstGeom>
        </p:spPr>
      </p:pic>
      <p:pic>
        <p:nvPicPr>
          <p:cNvPr id="7" name="Picture 6">
            <a:extLst>
              <a:ext uri="{FF2B5EF4-FFF2-40B4-BE49-F238E27FC236}">
                <a16:creationId xmlns:a16="http://schemas.microsoft.com/office/drawing/2014/main" id="{0E661854-BBE2-11ED-1D05-540771A26F2E}"/>
              </a:ext>
            </a:extLst>
          </p:cNvPr>
          <p:cNvPicPr>
            <a:picLocks noChangeAspect="1"/>
          </p:cNvPicPr>
          <p:nvPr/>
        </p:nvPicPr>
        <p:blipFill>
          <a:blip r:embed="rId5"/>
          <a:stretch>
            <a:fillRect/>
          </a:stretch>
        </p:blipFill>
        <p:spPr>
          <a:xfrm>
            <a:off x="5715000" y="3009900"/>
            <a:ext cx="3930150" cy="7375250"/>
          </a:xfrm>
          <a:prstGeom prst="rect">
            <a:avLst/>
          </a:prstGeom>
        </p:spPr>
      </p:pic>
      <p:sp>
        <p:nvSpPr>
          <p:cNvPr id="2" name="Rectangle 1">
            <a:extLst>
              <a:ext uri="{FF2B5EF4-FFF2-40B4-BE49-F238E27FC236}">
                <a16:creationId xmlns:a16="http://schemas.microsoft.com/office/drawing/2014/main" id="{CB13A8AC-5577-0DC7-E7C1-2A1F290DD85B}"/>
              </a:ext>
            </a:extLst>
          </p:cNvPr>
          <p:cNvSpPr/>
          <p:nvPr/>
        </p:nvSpPr>
        <p:spPr>
          <a:xfrm>
            <a:off x="304800" y="5981700"/>
            <a:ext cx="3810000" cy="5334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165666D3-5196-524D-C633-3D85E098012F}"/>
              </a:ext>
            </a:extLst>
          </p:cNvPr>
          <p:cNvSpPr/>
          <p:nvPr/>
        </p:nvSpPr>
        <p:spPr>
          <a:xfrm>
            <a:off x="5775075" y="3238500"/>
            <a:ext cx="3810000" cy="5334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2B3E3CAF-CD19-FCF3-D503-74B04DA80E52}"/>
              </a:ext>
            </a:extLst>
          </p:cNvPr>
          <p:cNvSpPr txBox="1"/>
          <p:nvPr/>
        </p:nvSpPr>
        <p:spPr>
          <a:xfrm>
            <a:off x="9906000" y="3238500"/>
            <a:ext cx="8178350" cy="1754326"/>
          </a:xfrm>
          <a:prstGeom prst="rect">
            <a:avLst/>
          </a:prstGeom>
          <a:noFill/>
        </p:spPr>
        <p:txBody>
          <a:bodyPr wrap="square">
            <a:spAutoFit/>
          </a:bodyPr>
          <a:lstStyle/>
          <a:p>
            <a:pPr algn="r">
              <a:buNone/>
            </a:pPr>
            <a:r>
              <a:rPr lang="ar-SA" b="1" dirty="0">
                <a:solidFill>
                  <a:schemeClr val="bg1"/>
                </a:solidFill>
                <a:latin typeface="+mn-lt"/>
              </a:rPr>
              <a:t>يوفّر لك "أبشر بوت" خدمة تذكير ذكية، بحيث يعطيك خيارين لإتمام الإجراء:</a:t>
            </a:r>
          </a:p>
          <a:p>
            <a:pPr algn="r">
              <a:buNone/>
            </a:pPr>
            <a:endParaRPr lang="ar-SA" b="1" dirty="0">
              <a:solidFill>
                <a:schemeClr val="bg1"/>
              </a:solidFill>
              <a:latin typeface="+mn-lt"/>
            </a:endParaRPr>
          </a:p>
          <a:p>
            <a:pPr algn="r" rtl="1">
              <a:buFont typeface="Arial" panose="020B0604020202020204" pitchFamily="34" charset="0"/>
              <a:buChar char="•"/>
            </a:pPr>
            <a:r>
              <a:rPr lang="ar-SA" b="1" dirty="0">
                <a:solidFill>
                  <a:schemeClr val="bg1"/>
                </a:solidFill>
                <a:latin typeface="+mn-lt"/>
              </a:rPr>
              <a:t>البدء الآن لإكمال الخدمة أو التذكير لاحقًا للعودة ومتابعة الإجراء في الوقت المناسب.</a:t>
            </a:r>
          </a:p>
          <a:p>
            <a:pPr algn="r" rtl="1">
              <a:buFont typeface="Arial" panose="020B0604020202020204" pitchFamily="34" charset="0"/>
              <a:buChar char="•"/>
            </a:pPr>
            <a:endParaRPr lang="ar-SA" b="1" dirty="0">
              <a:solidFill>
                <a:schemeClr val="bg1"/>
              </a:solidFill>
              <a:latin typeface="+mn-lt"/>
            </a:endParaRPr>
          </a:p>
          <a:p>
            <a:pPr algn="r" rtl="1"/>
            <a:r>
              <a:rPr lang="ar-SA" b="1" dirty="0">
                <a:solidFill>
                  <a:schemeClr val="bg1"/>
                </a:solidFill>
                <a:latin typeface="+mn-lt"/>
              </a:rPr>
              <a:t>وعند اختيار "إضافة إلى التقويم"، يقوم النظام تلقائيًا بجدولة الموعد المتاح لك، وفق أوقاتك الخالية في التقويم لضمان عدم التعارض.</a:t>
            </a:r>
          </a:p>
        </p:txBody>
      </p:sp>
    </p:spTree>
    <p:extLst>
      <p:ext uri="{BB962C8B-B14F-4D97-AF65-F5344CB8AC3E}">
        <p14:creationId xmlns:p14="http://schemas.microsoft.com/office/powerpoint/2010/main" val="240921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A46F8-B545-2CDD-0DB1-2FE92BF5BD0E}"/>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224C23EB-EE0F-6374-7C93-CEFC1155BF7D}"/>
              </a:ext>
            </a:extLst>
          </p:cNvPr>
          <p:cNvPicPr/>
          <p:nvPr/>
        </p:nvPicPr>
        <p:blipFill>
          <a:blip r:embed="rId2"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7C4D7ABF-F6FB-881B-851B-32AD3E7D42FE}"/>
              </a:ext>
            </a:extLst>
          </p:cNvPr>
          <p:cNvPicPr/>
          <p:nvPr/>
        </p:nvPicPr>
        <p:blipFill>
          <a:blip r:embed="rId3" cstate="print"/>
          <a:stretch>
            <a:fillRect/>
          </a:stretch>
        </p:blipFill>
        <p:spPr>
          <a:xfrm>
            <a:off x="15011400" y="191875"/>
            <a:ext cx="2964941" cy="1072799"/>
          </a:xfrm>
          <a:prstGeom prst="rect">
            <a:avLst/>
          </a:prstGeom>
        </p:spPr>
      </p:pic>
      <p:pic>
        <p:nvPicPr>
          <p:cNvPr id="4" name="Picture 3">
            <a:extLst>
              <a:ext uri="{FF2B5EF4-FFF2-40B4-BE49-F238E27FC236}">
                <a16:creationId xmlns:a16="http://schemas.microsoft.com/office/drawing/2014/main" id="{07FEE5A1-F481-1983-DD29-1AE526EBA7FF}"/>
              </a:ext>
            </a:extLst>
          </p:cNvPr>
          <p:cNvPicPr>
            <a:picLocks noChangeAspect="1"/>
          </p:cNvPicPr>
          <p:nvPr/>
        </p:nvPicPr>
        <p:blipFill>
          <a:blip r:embed="rId4"/>
          <a:stretch>
            <a:fillRect/>
          </a:stretch>
        </p:blipFill>
        <p:spPr>
          <a:xfrm>
            <a:off x="203650" y="2705100"/>
            <a:ext cx="4267200" cy="7375250"/>
          </a:xfrm>
          <a:prstGeom prst="rect">
            <a:avLst/>
          </a:prstGeom>
        </p:spPr>
      </p:pic>
      <p:sp>
        <p:nvSpPr>
          <p:cNvPr id="2" name="Rectangle 1">
            <a:extLst>
              <a:ext uri="{FF2B5EF4-FFF2-40B4-BE49-F238E27FC236}">
                <a16:creationId xmlns:a16="http://schemas.microsoft.com/office/drawing/2014/main" id="{CCEA76E8-06C2-9222-A8B6-42FE3E593AE3}"/>
              </a:ext>
            </a:extLst>
          </p:cNvPr>
          <p:cNvSpPr/>
          <p:nvPr/>
        </p:nvSpPr>
        <p:spPr>
          <a:xfrm>
            <a:off x="227926" y="5143500"/>
            <a:ext cx="3810000" cy="5334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a:p>
        </p:txBody>
      </p:sp>
      <p:sp>
        <p:nvSpPr>
          <p:cNvPr id="11" name="TextBox 10">
            <a:extLst>
              <a:ext uri="{FF2B5EF4-FFF2-40B4-BE49-F238E27FC236}">
                <a16:creationId xmlns:a16="http://schemas.microsoft.com/office/drawing/2014/main" id="{A5A45566-B396-7387-CAFF-029BF811CD11}"/>
              </a:ext>
            </a:extLst>
          </p:cNvPr>
          <p:cNvSpPr txBox="1"/>
          <p:nvPr/>
        </p:nvSpPr>
        <p:spPr>
          <a:xfrm>
            <a:off x="13792200" y="3238500"/>
            <a:ext cx="4292150" cy="1477328"/>
          </a:xfrm>
          <a:prstGeom prst="rect">
            <a:avLst/>
          </a:prstGeom>
          <a:noFill/>
        </p:spPr>
        <p:txBody>
          <a:bodyPr wrap="square">
            <a:spAutoFit/>
          </a:bodyPr>
          <a:lstStyle/>
          <a:p>
            <a:pPr algn="r">
              <a:buNone/>
            </a:pPr>
            <a:r>
              <a:rPr lang="ar-SA" b="1" dirty="0">
                <a:solidFill>
                  <a:schemeClr val="bg1"/>
                </a:solidFill>
                <a:latin typeface="+mn-lt"/>
              </a:rPr>
              <a:t>بعد اختيار المستخدم "موافق" في شاشة التنبيه الأولى، يقوم أبشر بوت بتحويله مباشرة إلى صفحة التحقق عبر نفاذ.تظهر للمستخدم رسالة تحتوي على رمز التحقق الذي يجب قبوله من خلال تطبيق نفاذ، وذلك لضمان هويته قبل متابعة بقية الإجراءات بشكل آمن.</a:t>
            </a:r>
          </a:p>
        </p:txBody>
      </p:sp>
      <p:pic>
        <p:nvPicPr>
          <p:cNvPr id="6" name="Picture 5">
            <a:extLst>
              <a:ext uri="{FF2B5EF4-FFF2-40B4-BE49-F238E27FC236}">
                <a16:creationId xmlns:a16="http://schemas.microsoft.com/office/drawing/2014/main" id="{DB882761-ADAC-5C62-D5D4-1C7F9C1AAE28}"/>
              </a:ext>
            </a:extLst>
          </p:cNvPr>
          <p:cNvPicPr>
            <a:picLocks noChangeAspect="1"/>
          </p:cNvPicPr>
          <p:nvPr/>
        </p:nvPicPr>
        <p:blipFill>
          <a:blip r:embed="rId5"/>
          <a:stretch>
            <a:fillRect/>
          </a:stretch>
        </p:blipFill>
        <p:spPr>
          <a:xfrm>
            <a:off x="4724400" y="2628900"/>
            <a:ext cx="4343400" cy="7940278"/>
          </a:xfrm>
          <a:prstGeom prst="rect">
            <a:avLst/>
          </a:prstGeom>
        </p:spPr>
      </p:pic>
      <p:pic>
        <p:nvPicPr>
          <p:cNvPr id="9" name="Picture 8">
            <a:extLst>
              <a:ext uri="{FF2B5EF4-FFF2-40B4-BE49-F238E27FC236}">
                <a16:creationId xmlns:a16="http://schemas.microsoft.com/office/drawing/2014/main" id="{17A2942B-7660-1835-AC76-23C960C0B959}"/>
              </a:ext>
            </a:extLst>
          </p:cNvPr>
          <p:cNvPicPr>
            <a:picLocks noChangeAspect="1"/>
          </p:cNvPicPr>
          <p:nvPr/>
        </p:nvPicPr>
        <p:blipFill>
          <a:blip r:embed="rId6"/>
          <a:stretch>
            <a:fillRect/>
          </a:stretch>
        </p:blipFill>
        <p:spPr>
          <a:xfrm>
            <a:off x="9448800" y="2628900"/>
            <a:ext cx="4179806" cy="7940278"/>
          </a:xfrm>
          <a:prstGeom prst="rect">
            <a:avLst/>
          </a:prstGeom>
        </p:spPr>
      </p:pic>
      <p:sp>
        <p:nvSpPr>
          <p:cNvPr id="12" name="Rectangle 11">
            <a:extLst>
              <a:ext uri="{FF2B5EF4-FFF2-40B4-BE49-F238E27FC236}">
                <a16:creationId xmlns:a16="http://schemas.microsoft.com/office/drawing/2014/main" id="{333D8588-0ED5-919B-076B-DED07AC25D72}"/>
              </a:ext>
            </a:extLst>
          </p:cNvPr>
          <p:cNvSpPr/>
          <p:nvPr/>
        </p:nvSpPr>
        <p:spPr>
          <a:xfrm>
            <a:off x="4495800" y="3695700"/>
            <a:ext cx="4724400" cy="31242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a:p>
        </p:txBody>
      </p:sp>
      <p:sp>
        <p:nvSpPr>
          <p:cNvPr id="13" name="Rectangle 12">
            <a:extLst>
              <a:ext uri="{FF2B5EF4-FFF2-40B4-BE49-F238E27FC236}">
                <a16:creationId xmlns:a16="http://schemas.microsoft.com/office/drawing/2014/main" id="{4C8303FD-6693-0E93-DD9B-B3D9BFB68A5C}"/>
              </a:ext>
            </a:extLst>
          </p:cNvPr>
          <p:cNvSpPr/>
          <p:nvPr/>
        </p:nvSpPr>
        <p:spPr>
          <a:xfrm>
            <a:off x="9677400" y="2781300"/>
            <a:ext cx="3810000" cy="5334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a:p>
        </p:txBody>
      </p:sp>
    </p:spTree>
    <p:extLst>
      <p:ext uri="{BB962C8B-B14F-4D97-AF65-F5344CB8AC3E}">
        <p14:creationId xmlns:p14="http://schemas.microsoft.com/office/powerpoint/2010/main" val="394369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F6F1A-FF29-05A3-CE8A-0A2F1BFAB76B}"/>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F7B6570E-43F6-0401-531B-95D8920B351C}"/>
              </a:ext>
            </a:extLst>
          </p:cNvPr>
          <p:cNvPicPr/>
          <p:nvPr/>
        </p:nvPicPr>
        <p:blipFill>
          <a:blip r:embed="rId3"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0DF4B2BB-F56C-5FA5-7FC8-92122398131D}"/>
              </a:ext>
            </a:extLst>
          </p:cNvPr>
          <p:cNvPicPr/>
          <p:nvPr/>
        </p:nvPicPr>
        <p:blipFill>
          <a:blip r:embed="rId4" cstate="print"/>
          <a:stretch>
            <a:fillRect/>
          </a:stretch>
        </p:blipFill>
        <p:spPr>
          <a:xfrm>
            <a:off x="15011400" y="191875"/>
            <a:ext cx="2964941" cy="1072799"/>
          </a:xfrm>
          <a:prstGeom prst="rect">
            <a:avLst/>
          </a:prstGeom>
        </p:spPr>
      </p:pic>
      <p:pic>
        <p:nvPicPr>
          <p:cNvPr id="9" name="Picture 8">
            <a:extLst>
              <a:ext uri="{FF2B5EF4-FFF2-40B4-BE49-F238E27FC236}">
                <a16:creationId xmlns:a16="http://schemas.microsoft.com/office/drawing/2014/main" id="{BF519E4D-4025-1AA3-0AC6-699856698D65}"/>
              </a:ext>
            </a:extLst>
          </p:cNvPr>
          <p:cNvPicPr>
            <a:picLocks noChangeAspect="1"/>
          </p:cNvPicPr>
          <p:nvPr/>
        </p:nvPicPr>
        <p:blipFill>
          <a:blip r:embed="rId5"/>
          <a:stretch>
            <a:fillRect/>
          </a:stretch>
        </p:blipFill>
        <p:spPr>
          <a:xfrm>
            <a:off x="0" y="2171700"/>
            <a:ext cx="4343400" cy="7955437"/>
          </a:xfrm>
          <a:prstGeom prst="rect">
            <a:avLst/>
          </a:prstGeom>
        </p:spPr>
      </p:pic>
      <p:pic>
        <p:nvPicPr>
          <p:cNvPr id="11" name="Picture 10">
            <a:extLst>
              <a:ext uri="{FF2B5EF4-FFF2-40B4-BE49-F238E27FC236}">
                <a16:creationId xmlns:a16="http://schemas.microsoft.com/office/drawing/2014/main" id="{ABE39BDB-6B5B-9899-8405-2014284DB639}"/>
              </a:ext>
            </a:extLst>
          </p:cNvPr>
          <p:cNvPicPr>
            <a:picLocks noChangeAspect="1"/>
          </p:cNvPicPr>
          <p:nvPr/>
        </p:nvPicPr>
        <p:blipFill>
          <a:blip r:embed="rId6"/>
          <a:stretch>
            <a:fillRect/>
          </a:stretch>
        </p:blipFill>
        <p:spPr>
          <a:xfrm>
            <a:off x="4610100" y="2202914"/>
            <a:ext cx="4343400" cy="7893007"/>
          </a:xfrm>
          <a:prstGeom prst="rect">
            <a:avLst/>
          </a:prstGeom>
        </p:spPr>
      </p:pic>
      <p:sp>
        <p:nvSpPr>
          <p:cNvPr id="10" name="TextBox 9">
            <a:extLst>
              <a:ext uri="{FF2B5EF4-FFF2-40B4-BE49-F238E27FC236}">
                <a16:creationId xmlns:a16="http://schemas.microsoft.com/office/drawing/2014/main" id="{EAA18253-2D82-D4B2-D108-F6481B6F21A6}"/>
              </a:ext>
            </a:extLst>
          </p:cNvPr>
          <p:cNvSpPr txBox="1"/>
          <p:nvPr/>
        </p:nvSpPr>
        <p:spPr>
          <a:xfrm>
            <a:off x="9334502" y="3314700"/>
            <a:ext cx="8544515" cy="2308324"/>
          </a:xfrm>
          <a:prstGeom prst="rect">
            <a:avLst/>
          </a:prstGeom>
          <a:noFill/>
        </p:spPr>
        <p:txBody>
          <a:bodyPr wrap="square">
            <a:spAutoFit/>
          </a:bodyPr>
          <a:lstStyle/>
          <a:p>
            <a:pPr algn="r" rtl="1"/>
            <a:r>
              <a:rPr lang="ar-SA" sz="2400" b="1" dirty="0">
                <a:solidFill>
                  <a:schemeClr val="bg1"/>
                </a:solidFill>
                <a:latin typeface="+mn-lt"/>
              </a:rPr>
              <a:t>بعد إتمام عملية التحقق عبر نفاذ </a:t>
            </a:r>
            <a:r>
              <a:rPr lang="en-US" sz="2400" b="1" dirty="0">
                <a:solidFill>
                  <a:schemeClr val="bg1"/>
                </a:solidFill>
                <a:latin typeface="+mn-lt"/>
              </a:rPr>
              <a:t>( MFA)، </a:t>
            </a:r>
            <a:r>
              <a:rPr lang="ar-SA" sz="2400" b="1" dirty="0">
                <a:solidFill>
                  <a:schemeClr val="bg1"/>
                </a:solidFill>
                <a:latin typeface="+mn-lt"/>
              </a:rPr>
              <a:t>يقوم أبشر بوت بعرض مجموعة من الخيارات اللازمة لإتمام الخدمة، مثل اختيار صورة الهوية (الحالية أو الجديدة) وتحديد طريقة الاستلام المناسبة.</a:t>
            </a:r>
          </a:p>
          <a:p>
            <a:pPr algn="r" rtl="1"/>
            <a:br>
              <a:rPr lang="ar-SA" sz="2400" b="1" dirty="0">
                <a:solidFill>
                  <a:schemeClr val="bg1"/>
                </a:solidFill>
                <a:latin typeface="+mn-lt"/>
              </a:rPr>
            </a:br>
            <a:r>
              <a:rPr lang="ar-SA" sz="2400" b="1" dirty="0">
                <a:solidFill>
                  <a:schemeClr val="bg1"/>
                </a:solidFill>
                <a:latin typeface="+mn-lt"/>
              </a:rPr>
              <a:t>بعد تأكيد هذه الخيارات، يقوم البوت تلقائيًا بإنشاء رقم الفاتورة عبر نظام سداد، ليتمكن المستخدم من دفع الرسوم واستكمال الطلب بشكل آلي وسلس.</a:t>
            </a:r>
            <a:endParaRPr lang="en-US" sz="2400" b="1" dirty="0">
              <a:solidFill>
                <a:schemeClr val="bg1"/>
              </a:solidFill>
              <a:latin typeface="+mn-lt"/>
            </a:endParaRPr>
          </a:p>
        </p:txBody>
      </p:sp>
    </p:spTree>
    <p:extLst>
      <p:ext uri="{BB962C8B-B14F-4D97-AF65-F5344CB8AC3E}">
        <p14:creationId xmlns:p14="http://schemas.microsoft.com/office/powerpoint/2010/main" val="101910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0FE0F-940C-1B8A-B3EE-9E5BF3CFF1B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16A810A1-01A8-09AB-4EEB-9628955BE8A2}"/>
              </a:ext>
            </a:extLst>
          </p:cNvPr>
          <p:cNvPicPr/>
          <p:nvPr/>
        </p:nvPicPr>
        <p:blipFill>
          <a:blip r:embed="rId2"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636D8A96-2CF4-C7EB-037B-E9B398439717}"/>
              </a:ext>
            </a:extLst>
          </p:cNvPr>
          <p:cNvPicPr/>
          <p:nvPr/>
        </p:nvPicPr>
        <p:blipFill>
          <a:blip r:embed="rId3" cstate="print"/>
          <a:stretch>
            <a:fillRect/>
          </a:stretch>
        </p:blipFill>
        <p:spPr>
          <a:xfrm>
            <a:off x="15011400" y="191875"/>
            <a:ext cx="2964941" cy="1072799"/>
          </a:xfrm>
          <a:prstGeom prst="rect">
            <a:avLst/>
          </a:prstGeom>
        </p:spPr>
      </p:pic>
      <p:pic>
        <p:nvPicPr>
          <p:cNvPr id="4" name="Picture 3">
            <a:extLst>
              <a:ext uri="{FF2B5EF4-FFF2-40B4-BE49-F238E27FC236}">
                <a16:creationId xmlns:a16="http://schemas.microsoft.com/office/drawing/2014/main" id="{33D6A5A9-F3C8-B9B5-EA13-53C91BA4F564}"/>
              </a:ext>
            </a:extLst>
          </p:cNvPr>
          <p:cNvPicPr>
            <a:picLocks noChangeAspect="1"/>
          </p:cNvPicPr>
          <p:nvPr/>
        </p:nvPicPr>
        <p:blipFill>
          <a:blip r:embed="rId4"/>
          <a:stretch>
            <a:fillRect/>
          </a:stretch>
        </p:blipFill>
        <p:spPr>
          <a:xfrm>
            <a:off x="990600" y="2290045"/>
            <a:ext cx="4495800" cy="7323347"/>
          </a:xfrm>
          <a:prstGeom prst="rect">
            <a:avLst/>
          </a:prstGeom>
        </p:spPr>
      </p:pic>
      <p:pic>
        <p:nvPicPr>
          <p:cNvPr id="7" name="Picture 6">
            <a:extLst>
              <a:ext uri="{FF2B5EF4-FFF2-40B4-BE49-F238E27FC236}">
                <a16:creationId xmlns:a16="http://schemas.microsoft.com/office/drawing/2014/main" id="{9AC78F47-3EF8-1F17-EA0D-445B79A45CD4}"/>
              </a:ext>
            </a:extLst>
          </p:cNvPr>
          <p:cNvPicPr>
            <a:picLocks noChangeAspect="1"/>
          </p:cNvPicPr>
          <p:nvPr/>
        </p:nvPicPr>
        <p:blipFill>
          <a:blip r:embed="rId5"/>
          <a:stretch>
            <a:fillRect/>
          </a:stretch>
        </p:blipFill>
        <p:spPr>
          <a:xfrm>
            <a:off x="7048500" y="2324099"/>
            <a:ext cx="4191000" cy="7532473"/>
          </a:xfrm>
          <a:prstGeom prst="rect">
            <a:avLst/>
          </a:prstGeom>
        </p:spPr>
      </p:pic>
      <p:pic>
        <p:nvPicPr>
          <p:cNvPr id="9" name="Picture 8">
            <a:extLst>
              <a:ext uri="{FF2B5EF4-FFF2-40B4-BE49-F238E27FC236}">
                <a16:creationId xmlns:a16="http://schemas.microsoft.com/office/drawing/2014/main" id="{EFAC671E-BA28-9F1A-AAD1-7530A81388A2}"/>
              </a:ext>
            </a:extLst>
          </p:cNvPr>
          <p:cNvPicPr>
            <a:picLocks noChangeAspect="1"/>
          </p:cNvPicPr>
          <p:nvPr/>
        </p:nvPicPr>
        <p:blipFill>
          <a:blip r:embed="rId6"/>
          <a:stretch>
            <a:fillRect/>
          </a:stretch>
        </p:blipFill>
        <p:spPr>
          <a:xfrm>
            <a:off x="12573000" y="2324100"/>
            <a:ext cx="4287935" cy="7532473"/>
          </a:xfrm>
          <a:prstGeom prst="rect">
            <a:avLst/>
          </a:prstGeom>
        </p:spPr>
      </p:pic>
    </p:spTree>
    <p:extLst>
      <p:ext uri="{BB962C8B-B14F-4D97-AF65-F5344CB8AC3E}">
        <p14:creationId xmlns:p14="http://schemas.microsoft.com/office/powerpoint/2010/main" val="1987214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66DBE-0BCD-A7A1-3375-68FFA6FD9A8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062E98C7-FC45-4FF2-3B8B-278DE70053FA}"/>
              </a:ext>
            </a:extLst>
          </p:cNvPr>
          <p:cNvPicPr/>
          <p:nvPr/>
        </p:nvPicPr>
        <p:blipFill>
          <a:blip r:embed="rId2" cstate="print"/>
          <a:stretch>
            <a:fillRect/>
          </a:stretch>
        </p:blipFill>
        <p:spPr>
          <a:xfrm>
            <a:off x="76200" y="114300"/>
            <a:ext cx="3780760" cy="1531449"/>
          </a:xfrm>
          <a:prstGeom prst="rect">
            <a:avLst/>
          </a:prstGeom>
        </p:spPr>
      </p:pic>
      <p:pic>
        <p:nvPicPr>
          <p:cNvPr id="5" name="object 4">
            <a:extLst>
              <a:ext uri="{FF2B5EF4-FFF2-40B4-BE49-F238E27FC236}">
                <a16:creationId xmlns:a16="http://schemas.microsoft.com/office/drawing/2014/main" id="{5ADC645E-4E4D-F9E0-B28E-FC0243DF706A}"/>
              </a:ext>
            </a:extLst>
          </p:cNvPr>
          <p:cNvPicPr/>
          <p:nvPr/>
        </p:nvPicPr>
        <p:blipFill>
          <a:blip r:embed="rId3" cstate="print"/>
          <a:stretch>
            <a:fillRect/>
          </a:stretch>
        </p:blipFill>
        <p:spPr>
          <a:xfrm>
            <a:off x="15011400" y="191875"/>
            <a:ext cx="2964941" cy="1072799"/>
          </a:xfrm>
          <a:prstGeom prst="rect">
            <a:avLst/>
          </a:prstGeom>
        </p:spPr>
      </p:pic>
      <p:pic>
        <p:nvPicPr>
          <p:cNvPr id="6" name="Picture 5">
            <a:extLst>
              <a:ext uri="{FF2B5EF4-FFF2-40B4-BE49-F238E27FC236}">
                <a16:creationId xmlns:a16="http://schemas.microsoft.com/office/drawing/2014/main" id="{E5CF1F1E-2620-C9C9-4D2B-AFEA68759A3B}"/>
              </a:ext>
            </a:extLst>
          </p:cNvPr>
          <p:cNvPicPr>
            <a:picLocks noChangeAspect="1"/>
          </p:cNvPicPr>
          <p:nvPr/>
        </p:nvPicPr>
        <p:blipFill>
          <a:blip r:embed="rId4"/>
          <a:stretch>
            <a:fillRect/>
          </a:stretch>
        </p:blipFill>
        <p:spPr>
          <a:xfrm>
            <a:off x="4808018" y="2286475"/>
            <a:ext cx="4343400" cy="7685610"/>
          </a:xfrm>
          <a:prstGeom prst="rect">
            <a:avLst/>
          </a:prstGeom>
        </p:spPr>
      </p:pic>
      <p:pic>
        <p:nvPicPr>
          <p:cNvPr id="9" name="Picture 8">
            <a:extLst>
              <a:ext uri="{FF2B5EF4-FFF2-40B4-BE49-F238E27FC236}">
                <a16:creationId xmlns:a16="http://schemas.microsoft.com/office/drawing/2014/main" id="{317F57EF-AE7E-1539-8A51-77F56E56DFA0}"/>
              </a:ext>
            </a:extLst>
          </p:cNvPr>
          <p:cNvPicPr>
            <a:picLocks noChangeAspect="1"/>
          </p:cNvPicPr>
          <p:nvPr/>
        </p:nvPicPr>
        <p:blipFill>
          <a:blip r:embed="rId5"/>
          <a:stretch>
            <a:fillRect/>
          </a:stretch>
        </p:blipFill>
        <p:spPr>
          <a:xfrm>
            <a:off x="9448800" y="2286475"/>
            <a:ext cx="4191000" cy="7791718"/>
          </a:xfrm>
          <a:prstGeom prst="rect">
            <a:avLst/>
          </a:prstGeom>
        </p:spPr>
      </p:pic>
      <p:pic>
        <p:nvPicPr>
          <p:cNvPr id="11" name="Picture 10">
            <a:extLst>
              <a:ext uri="{FF2B5EF4-FFF2-40B4-BE49-F238E27FC236}">
                <a16:creationId xmlns:a16="http://schemas.microsoft.com/office/drawing/2014/main" id="{EEE8CDB3-D3BC-0D85-87C2-21F7CB525467}"/>
              </a:ext>
            </a:extLst>
          </p:cNvPr>
          <p:cNvPicPr>
            <a:picLocks noChangeAspect="1"/>
          </p:cNvPicPr>
          <p:nvPr/>
        </p:nvPicPr>
        <p:blipFill>
          <a:blip r:embed="rId6"/>
          <a:stretch>
            <a:fillRect/>
          </a:stretch>
        </p:blipFill>
        <p:spPr>
          <a:xfrm>
            <a:off x="457200" y="2400300"/>
            <a:ext cx="4191000" cy="7543800"/>
          </a:xfrm>
          <a:prstGeom prst="rect">
            <a:avLst/>
          </a:prstGeom>
        </p:spPr>
      </p:pic>
      <p:sp>
        <p:nvSpPr>
          <p:cNvPr id="4" name="TextBox 3">
            <a:extLst>
              <a:ext uri="{FF2B5EF4-FFF2-40B4-BE49-F238E27FC236}">
                <a16:creationId xmlns:a16="http://schemas.microsoft.com/office/drawing/2014/main" id="{AE316F7C-6108-3D55-A838-DFB9345CA552}"/>
              </a:ext>
            </a:extLst>
          </p:cNvPr>
          <p:cNvSpPr txBox="1"/>
          <p:nvPr/>
        </p:nvSpPr>
        <p:spPr>
          <a:xfrm>
            <a:off x="13792200" y="2705100"/>
            <a:ext cx="4038600" cy="3477875"/>
          </a:xfrm>
          <a:prstGeom prst="rect">
            <a:avLst/>
          </a:prstGeom>
          <a:noFill/>
        </p:spPr>
        <p:txBody>
          <a:bodyPr wrap="square">
            <a:spAutoFit/>
          </a:bodyPr>
          <a:lstStyle/>
          <a:p>
            <a:pPr algn="r">
              <a:buNone/>
            </a:pPr>
            <a:r>
              <a:rPr lang="ar-SA" sz="2000" b="1" dirty="0">
                <a:solidFill>
                  <a:schemeClr val="bg1"/>
                </a:solidFill>
                <a:latin typeface="+mn-lt"/>
              </a:rPr>
              <a:t>بعد إتمام عملية الدفع، يعرض لك أبشر بوت لوحة تتبّع الطلب التي توضح حالة الخدمة بشكل لحظي.</a:t>
            </a:r>
            <a:br>
              <a:rPr lang="ar-SA" sz="2000" b="1" dirty="0">
                <a:solidFill>
                  <a:schemeClr val="bg1"/>
                </a:solidFill>
                <a:latin typeface="+mn-lt"/>
              </a:rPr>
            </a:br>
            <a:r>
              <a:rPr lang="ar-SA" sz="2000" b="1" dirty="0">
                <a:solidFill>
                  <a:schemeClr val="bg1"/>
                </a:solidFill>
                <a:latin typeface="+mn-lt"/>
              </a:rPr>
              <a:t>تتيح اللوحة معرفة مراحل معالجة الطلب، مثل: قيد المراجعة، جاري المعالجة، وجاهز للاستلام. كما توضح تفاصيل الفرع الأقرب، وساعات العمل، وإمكانية الحصول على الاتجاهات مباشرة.</a:t>
            </a:r>
            <a:br>
              <a:rPr lang="ar-SA" sz="2000" b="1" dirty="0">
                <a:solidFill>
                  <a:schemeClr val="bg1"/>
                </a:solidFill>
                <a:latin typeface="+mn-lt"/>
              </a:rPr>
            </a:br>
            <a:r>
              <a:rPr lang="ar-SA" sz="2000" b="1" dirty="0">
                <a:solidFill>
                  <a:schemeClr val="bg1"/>
                </a:solidFill>
                <a:latin typeface="+mn-lt"/>
              </a:rPr>
              <a:t>وتهدف هذه الخطوة إلى تمكين المستخدم من متابعة طلبه بسهولة دون الحاجة لمراجعة الفرع أو التواصل اليدوي.</a:t>
            </a:r>
            <a:endParaRPr lang="ar-SA" sz="2000" dirty="0">
              <a:solidFill>
                <a:schemeClr val="bg1"/>
              </a:solidFill>
              <a:latin typeface="+mn-lt"/>
            </a:endParaRPr>
          </a:p>
        </p:txBody>
      </p:sp>
    </p:spTree>
    <p:extLst>
      <p:ext uri="{BB962C8B-B14F-4D97-AF65-F5344CB8AC3E}">
        <p14:creationId xmlns:p14="http://schemas.microsoft.com/office/powerpoint/2010/main" val="1481708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FCB29-CCB3-74A3-2BAA-0DDE5E7C50F6}"/>
            </a:ext>
          </a:extLst>
        </p:cNvPr>
        <p:cNvGrpSpPr/>
        <p:nvPr/>
      </p:nvGrpSpPr>
      <p:grpSpPr>
        <a:xfrm>
          <a:off x="0" y="0"/>
          <a:ext cx="0" cy="0"/>
          <a:chOff x="0" y="0"/>
          <a:chExt cx="0" cy="0"/>
        </a:xfrm>
      </p:grpSpPr>
      <p:pic>
        <p:nvPicPr>
          <p:cNvPr id="6" name="Picture 5" descr="A diagram of a user journey&#10;&#10;AI-generated content may be incorrect.">
            <a:extLst>
              <a:ext uri="{FF2B5EF4-FFF2-40B4-BE49-F238E27FC236}">
                <a16:creationId xmlns:a16="http://schemas.microsoft.com/office/drawing/2014/main" id="{C5080F20-DE34-9859-179E-CE965B487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8100"/>
            <a:ext cx="10668000" cy="10020300"/>
          </a:xfrm>
          <a:prstGeom prst="rect">
            <a:avLst/>
          </a:prstGeom>
        </p:spPr>
      </p:pic>
      <p:pic>
        <p:nvPicPr>
          <p:cNvPr id="8" name="Picture 7" descr="A orange robot on a black background&#10;&#10;AI-generated content may be incorrect.">
            <a:extLst>
              <a:ext uri="{FF2B5EF4-FFF2-40B4-BE49-F238E27FC236}">
                <a16:creationId xmlns:a16="http://schemas.microsoft.com/office/drawing/2014/main" id="{883E33FB-C202-0071-9852-B276CA0CE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1485900"/>
            <a:ext cx="6934200" cy="6934200"/>
          </a:xfrm>
          <a:prstGeom prst="rect">
            <a:avLst/>
          </a:prstGeom>
        </p:spPr>
      </p:pic>
    </p:spTree>
    <p:extLst>
      <p:ext uri="{BB962C8B-B14F-4D97-AF65-F5344CB8AC3E}">
        <p14:creationId xmlns:p14="http://schemas.microsoft.com/office/powerpoint/2010/main" val="3977105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ACD7-4ADB-DD04-9113-021E7B70F83E}"/>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5F33CFB9-9FB2-3D61-A138-F70E10B68CEB}"/>
              </a:ext>
            </a:extLst>
          </p:cNvPr>
          <p:cNvPicPr/>
          <p:nvPr/>
        </p:nvPicPr>
        <p:blipFill>
          <a:blip r:embed="rId3" cstate="print"/>
          <a:stretch>
            <a:fillRect/>
          </a:stretch>
        </p:blipFill>
        <p:spPr>
          <a:xfrm>
            <a:off x="0" y="14000"/>
            <a:ext cx="6856285" cy="10272999"/>
          </a:xfrm>
          <a:prstGeom prst="rect">
            <a:avLst/>
          </a:prstGeom>
        </p:spPr>
      </p:pic>
      <p:sp>
        <p:nvSpPr>
          <p:cNvPr id="4" name="object 4">
            <a:extLst>
              <a:ext uri="{FF2B5EF4-FFF2-40B4-BE49-F238E27FC236}">
                <a16:creationId xmlns:a16="http://schemas.microsoft.com/office/drawing/2014/main" id="{030167D4-771A-2D35-F81D-5F6BCE7766DC}"/>
              </a:ext>
            </a:extLst>
          </p:cNvPr>
          <p:cNvSpPr txBox="1">
            <a:spLocks noGrp="1"/>
          </p:cNvSpPr>
          <p:nvPr>
            <p:ph type="title"/>
          </p:nvPr>
        </p:nvSpPr>
        <p:spPr>
          <a:xfrm>
            <a:off x="1305107" y="114300"/>
            <a:ext cx="10126610" cy="1921039"/>
          </a:xfrm>
          <a:prstGeom prst="rect">
            <a:avLst/>
          </a:prstGeom>
        </p:spPr>
        <p:txBody>
          <a:bodyPr vert="horz" wrap="square" lIns="0" tIns="12700" rIns="0" bIns="0" rtlCol="0">
            <a:spAutoFit/>
          </a:bodyPr>
          <a:lstStyle/>
          <a:p>
            <a:pPr marL="12700" marR="5080" algn="r">
              <a:lnSpc>
                <a:spcPct val="100000"/>
              </a:lnSpc>
              <a:spcBef>
                <a:spcPts val="100"/>
              </a:spcBef>
            </a:pPr>
            <a:r>
              <a:rPr lang="en-US" sz="6000" dirty="0"/>
              <a:t>Why Now ? </a:t>
            </a:r>
            <a:br>
              <a:rPr lang="en-US" sz="6000" dirty="0"/>
            </a:br>
            <a:endParaRPr sz="6400" spc="-1160" dirty="0"/>
          </a:p>
        </p:txBody>
      </p:sp>
      <p:sp>
        <p:nvSpPr>
          <p:cNvPr id="9" name="TextBox 8">
            <a:extLst>
              <a:ext uri="{FF2B5EF4-FFF2-40B4-BE49-F238E27FC236}">
                <a16:creationId xmlns:a16="http://schemas.microsoft.com/office/drawing/2014/main" id="{F74B141C-B2F4-DE69-B385-5709CAC62575}"/>
              </a:ext>
            </a:extLst>
          </p:cNvPr>
          <p:cNvSpPr txBox="1"/>
          <p:nvPr/>
        </p:nvSpPr>
        <p:spPr>
          <a:xfrm>
            <a:off x="8686800" y="1943100"/>
            <a:ext cx="9144000" cy="3539430"/>
          </a:xfrm>
          <a:prstGeom prst="rect">
            <a:avLst/>
          </a:prstGeom>
          <a:noFill/>
        </p:spPr>
        <p:txBody>
          <a:bodyPr wrap="square">
            <a:spAutoFit/>
          </a:bodyPr>
          <a:lstStyle/>
          <a:p>
            <a:pPr algn="r" rtl="1">
              <a:buNone/>
            </a:pPr>
            <a:r>
              <a:rPr lang="ar-SA" sz="3200" dirty="0">
                <a:solidFill>
                  <a:schemeClr val="bg1">
                    <a:lumMod val="95000"/>
                  </a:schemeClr>
                </a:solidFill>
              </a:rPr>
              <a:t>لماذا الوقت مناسب لبناء هذا المنتج؟</a:t>
            </a:r>
            <a:endParaRPr lang="en-US" sz="3200" dirty="0">
              <a:solidFill>
                <a:schemeClr val="bg1">
                  <a:lumMod val="95000"/>
                </a:schemeClr>
              </a:solidFill>
            </a:endParaRPr>
          </a:p>
          <a:p>
            <a:pPr algn="r" rtl="1">
              <a:buNone/>
            </a:pPr>
            <a:endParaRPr lang="en-US" sz="3200" dirty="0">
              <a:solidFill>
                <a:schemeClr val="bg1">
                  <a:lumMod val="95000"/>
                </a:schemeClr>
              </a:solidFill>
            </a:endParaRPr>
          </a:p>
          <a:p>
            <a:pPr marL="457200" indent="-457200" algn="r" rtl="1">
              <a:buFont typeface="Arial" panose="020B0604020202020204" pitchFamily="34" charset="0"/>
              <a:buChar char="•"/>
            </a:pPr>
            <a:r>
              <a:rPr lang="ar-SA" sz="3200" dirty="0">
                <a:solidFill>
                  <a:schemeClr val="bg1">
                    <a:lumMod val="95000"/>
                  </a:schemeClr>
                </a:solidFill>
              </a:rPr>
              <a:t>التوجه الوطني للتحول الرقمي</a:t>
            </a:r>
            <a:r>
              <a:rPr lang="en-US" sz="3200" dirty="0">
                <a:solidFill>
                  <a:schemeClr val="bg1">
                    <a:lumMod val="95000"/>
                  </a:schemeClr>
                </a:solidFill>
              </a:rPr>
              <a:t>.</a:t>
            </a:r>
          </a:p>
          <a:p>
            <a:pPr marL="457200" indent="-457200" algn="r" rtl="1">
              <a:buFont typeface="Arial" panose="020B0604020202020204" pitchFamily="34" charset="0"/>
              <a:buChar char="•"/>
            </a:pPr>
            <a:endParaRPr lang="en-US" sz="3200" dirty="0">
              <a:solidFill>
                <a:schemeClr val="bg1">
                  <a:lumMod val="95000"/>
                </a:schemeClr>
              </a:solidFill>
            </a:endParaRPr>
          </a:p>
          <a:p>
            <a:pPr marL="457200" indent="-457200" algn="r" rtl="1">
              <a:buFont typeface="Arial" panose="020B0604020202020204" pitchFamily="34" charset="0"/>
              <a:buChar char="•"/>
            </a:pPr>
            <a:r>
              <a:rPr lang="ar-SA" sz="3200" dirty="0">
                <a:solidFill>
                  <a:schemeClr val="bg1">
                    <a:lumMod val="95000"/>
                  </a:schemeClr>
                </a:solidFill>
              </a:rPr>
              <a:t>انتشار الذكاء الاصطناعي</a:t>
            </a:r>
            <a:r>
              <a:rPr lang="en-US" sz="3200" dirty="0">
                <a:solidFill>
                  <a:schemeClr val="bg1">
                    <a:lumMod val="95000"/>
                  </a:schemeClr>
                </a:solidFill>
              </a:rPr>
              <a:t>.</a:t>
            </a:r>
          </a:p>
          <a:p>
            <a:pPr marL="457200" indent="-457200" algn="r" rtl="1">
              <a:buFont typeface="Arial" panose="020B0604020202020204" pitchFamily="34" charset="0"/>
              <a:buChar char="•"/>
            </a:pPr>
            <a:endParaRPr lang="en-US" sz="3200" dirty="0">
              <a:solidFill>
                <a:schemeClr val="bg1">
                  <a:lumMod val="95000"/>
                </a:schemeClr>
              </a:solidFill>
            </a:endParaRPr>
          </a:p>
          <a:p>
            <a:pPr marL="457200" indent="-457200" algn="r" rtl="1">
              <a:buFont typeface="Arial" panose="020B0604020202020204" pitchFamily="34" charset="0"/>
              <a:buChar char="•"/>
            </a:pPr>
            <a:r>
              <a:rPr lang="ar-SA" sz="3200" dirty="0">
                <a:solidFill>
                  <a:schemeClr val="bg1">
                    <a:lumMod val="95000"/>
                  </a:schemeClr>
                </a:solidFill>
              </a:rPr>
              <a:t>خدمات أبشر أصبحت شاملة وتحتاج أتمتة</a:t>
            </a:r>
            <a:r>
              <a:rPr lang="en-US" sz="3200" dirty="0">
                <a:solidFill>
                  <a:schemeClr val="bg1">
                    <a:lumMod val="95000"/>
                  </a:schemeClr>
                </a:solidFill>
              </a:rPr>
              <a:t>.</a:t>
            </a:r>
            <a:endParaRPr lang="ar-SA" sz="3200" dirty="0">
              <a:solidFill>
                <a:schemeClr val="bg1">
                  <a:lumMod val="95000"/>
                </a:schemeClr>
              </a:solidFill>
            </a:endParaRPr>
          </a:p>
        </p:txBody>
      </p:sp>
      <p:graphicFrame>
        <p:nvGraphicFramePr>
          <p:cNvPr id="3" name="Table 2">
            <a:extLst>
              <a:ext uri="{FF2B5EF4-FFF2-40B4-BE49-F238E27FC236}">
                <a16:creationId xmlns:a16="http://schemas.microsoft.com/office/drawing/2014/main" id="{BBDA3223-646F-7F6D-97FD-E188CD13DFBC}"/>
              </a:ext>
            </a:extLst>
          </p:cNvPr>
          <p:cNvGraphicFramePr>
            <a:graphicFrameLocks noGrp="1"/>
          </p:cNvGraphicFramePr>
          <p:nvPr>
            <p:extLst>
              <p:ext uri="{D42A27DB-BD31-4B8C-83A1-F6EECF244321}">
                <p14:modId xmlns:p14="http://schemas.microsoft.com/office/powerpoint/2010/main" val="2129086309"/>
              </p:ext>
            </p:extLst>
          </p:nvPr>
        </p:nvGraphicFramePr>
        <p:xfrm>
          <a:off x="7696200" y="6667500"/>
          <a:ext cx="9677400" cy="2564066"/>
        </p:xfrm>
        <a:graphic>
          <a:graphicData uri="http://schemas.openxmlformats.org/drawingml/2006/table">
            <a:tbl>
              <a:tblPr>
                <a:tableStyleId>{8799B23B-EC83-4686-B30A-512413B5E67A}</a:tableStyleId>
              </a:tblPr>
              <a:tblGrid>
                <a:gridCol w="2570559">
                  <a:extLst>
                    <a:ext uri="{9D8B030D-6E8A-4147-A177-3AD203B41FA5}">
                      <a16:colId xmlns:a16="http://schemas.microsoft.com/office/drawing/2014/main" val="1995085734"/>
                    </a:ext>
                  </a:extLst>
                </a:gridCol>
                <a:gridCol w="3449241">
                  <a:extLst>
                    <a:ext uri="{9D8B030D-6E8A-4147-A177-3AD203B41FA5}">
                      <a16:colId xmlns:a16="http://schemas.microsoft.com/office/drawing/2014/main" val="2085890316"/>
                    </a:ext>
                  </a:extLst>
                </a:gridCol>
                <a:gridCol w="3657600">
                  <a:extLst>
                    <a:ext uri="{9D8B030D-6E8A-4147-A177-3AD203B41FA5}">
                      <a16:colId xmlns:a16="http://schemas.microsoft.com/office/drawing/2014/main" val="2657903587"/>
                    </a:ext>
                  </a:extLst>
                </a:gridCol>
              </a:tblGrid>
              <a:tr h="384671">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بعد</a:t>
                      </a:r>
                      <a:endParaRPr lang="en-US" sz="2400" b="1" dirty="0">
                        <a:solidFill>
                          <a:srgbClr val="D3CDB1"/>
                        </a:solidFill>
                        <a:latin typeface="Courier New" panose="02070309020205020404" pitchFamily="49" charset="0"/>
                        <a:ea typeface="+mn-ea"/>
                        <a:cs typeface="Courier New" panose="02070309020205020404" pitchFamily="49" charset="0"/>
                      </a:endParaRPr>
                    </a:p>
                  </a:txBody>
                  <a:tcPr anchor="ctr">
                    <a:solidFill>
                      <a:srgbClr val="666633"/>
                    </a:solidFill>
                  </a:tcP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قبل</a:t>
                      </a:r>
                      <a:endParaRPr lang="en-US" sz="2400" b="1" dirty="0">
                        <a:solidFill>
                          <a:srgbClr val="D3CDB1"/>
                        </a:solidFill>
                        <a:latin typeface="Courier New" panose="02070309020205020404" pitchFamily="49" charset="0"/>
                        <a:ea typeface="+mn-ea"/>
                        <a:cs typeface="Courier New" panose="02070309020205020404" pitchFamily="49" charset="0"/>
                      </a:endParaRPr>
                    </a:p>
                  </a:txBody>
                  <a:tcPr anchor="ctr">
                    <a:solidFill>
                      <a:srgbClr val="666633"/>
                    </a:solidFill>
                  </a:tcPr>
                </a:tc>
                <a:tc>
                  <a:txBody>
                    <a:bodyPr/>
                    <a:lstStyle/>
                    <a:p>
                      <a:pPr marL="0" algn="ctr">
                        <a:buNone/>
                      </a:pPr>
                      <a:r>
                        <a:rPr lang="ar-SA" sz="2400" b="1" dirty="0">
                          <a:solidFill>
                            <a:srgbClr val="D3CDB1"/>
                          </a:solidFill>
                          <a:latin typeface="Courier New" panose="02070309020205020404" pitchFamily="49" charset="0"/>
                          <a:ea typeface="+mn-ea"/>
                          <a:cs typeface="Courier New" panose="02070309020205020404" pitchFamily="49" charset="0"/>
                        </a:rPr>
                        <a:t>العنصر</a:t>
                      </a:r>
                    </a:p>
                  </a:txBody>
                  <a:tcPr anchor="ctr">
                    <a:solidFill>
                      <a:srgbClr val="666633"/>
                    </a:solidFill>
                  </a:tcPr>
                </a:tc>
                <a:extLst>
                  <a:ext uri="{0D108BD9-81ED-4DB2-BD59-A6C34878D82A}">
                    <a16:rowId xmlns:a16="http://schemas.microsoft.com/office/drawing/2014/main" val="663359804"/>
                  </a:ext>
                </a:extLst>
              </a:tr>
              <a:tr h="735266">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دقيقة واحدة</a:t>
                      </a:r>
                    </a:p>
                  </a:txBody>
                  <a:tcPr anchor="ct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25 دقيقة</a:t>
                      </a:r>
                    </a:p>
                  </a:txBody>
                  <a:tcPr anchor="ctr"/>
                </a:tc>
                <a:tc>
                  <a:txBody>
                    <a:bodyPr/>
                    <a:lstStyle/>
                    <a:p>
                      <a:pPr marL="0" algn="r">
                        <a:buNone/>
                      </a:pPr>
                      <a:r>
                        <a:rPr lang="ar-SA" sz="2400" b="1" dirty="0">
                          <a:solidFill>
                            <a:srgbClr val="D3CDB1"/>
                          </a:solidFill>
                          <a:latin typeface="Courier New" panose="02070309020205020404" pitchFamily="49" charset="0"/>
                          <a:ea typeface="+mn-ea"/>
                          <a:cs typeface="Courier New" panose="02070309020205020404" pitchFamily="49" charset="0"/>
                        </a:rPr>
                        <a:t>الوقت</a:t>
                      </a:r>
                    </a:p>
                  </a:txBody>
                  <a:tcPr anchor="ctr"/>
                </a:tc>
                <a:extLst>
                  <a:ext uri="{0D108BD9-81ED-4DB2-BD59-A6C34878D82A}">
                    <a16:rowId xmlns:a16="http://schemas.microsoft.com/office/drawing/2014/main" val="895357249"/>
                  </a:ext>
                </a:extLst>
              </a:tr>
              <a:tr h="420152">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شبه معدومة</a:t>
                      </a:r>
                    </a:p>
                  </a:txBody>
                  <a:tcPr anchor="ct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عالية</a:t>
                      </a:r>
                    </a:p>
                  </a:txBody>
                  <a:tcPr anchor="ctr"/>
                </a:tc>
                <a:tc>
                  <a:txBody>
                    <a:bodyPr/>
                    <a:lstStyle/>
                    <a:p>
                      <a:pPr marL="0" algn="r">
                        <a:buNone/>
                      </a:pPr>
                      <a:r>
                        <a:rPr lang="ar-SA" sz="2400" b="1" dirty="0">
                          <a:solidFill>
                            <a:srgbClr val="D3CDB1"/>
                          </a:solidFill>
                          <a:latin typeface="Courier New" panose="02070309020205020404" pitchFamily="49" charset="0"/>
                          <a:ea typeface="+mn-ea"/>
                          <a:cs typeface="Courier New" panose="02070309020205020404" pitchFamily="49" charset="0"/>
                        </a:rPr>
                        <a:t>الأخطاء</a:t>
                      </a:r>
                    </a:p>
                  </a:txBody>
                  <a:tcPr anchor="ctr"/>
                </a:tc>
                <a:extLst>
                  <a:ext uri="{0D108BD9-81ED-4DB2-BD59-A6C34878D82A}">
                    <a16:rowId xmlns:a16="http://schemas.microsoft.com/office/drawing/2014/main" val="1239157796"/>
                  </a:ext>
                </a:extLst>
              </a:tr>
              <a:tr h="420152">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متوسط</a:t>
                      </a:r>
                    </a:p>
                  </a:txBody>
                  <a:tcPr anchor="ct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مرتفع</a:t>
                      </a:r>
                    </a:p>
                  </a:txBody>
                  <a:tcPr anchor="ctr"/>
                </a:tc>
                <a:tc>
                  <a:txBody>
                    <a:bodyPr/>
                    <a:lstStyle/>
                    <a:p>
                      <a:pPr marL="0" algn="r">
                        <a:buNone/>
                      </a:pPr>
                      <a:r>
                        <a:rPr lang="ar-SA" sz="2400" b="1" dirty="0">
                          <a:solidFill>
                            <a:srgbClr val="D3CDB1"/>
                          </a:solidFill>
                          <a:latin typeface="Courier New" panose="02070309020205020404" pitchFamily="49" charset="0"/>
                          <a:ea typeface="+mn-ea"/>
                          <a:cs typeface="Courier New" panose="02070309020205020404" pitchFamily="49" charset="0"/>
                        </a:rPr>
                        <a:t>الانتظار</a:t>
                      </a:r>
                    </a:p>
                  </a:txBody>
                  <a:tcPr anchor="ctr"/>
                </a:tc>
                <a:extLst>
                  <a:ext uri="{0D108BD9-81ED-4DB2-BD59-A6C34878D82A}">
                    <a16:rowId xmlns:a16="http://schemas.microsoft.com/office/drawing/2014/main" val="4247879161"/>
                  </a:ext>
                </a:extLst>
              </a:tr>
              <a:tr h="420152">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تلقائية</a:t>
                      </a:r>
                    </a:p>
                  </a:txBody>
                  <a:tcPr anchor="ctr"/>
                </a:tc>
                <a:tc>
                  <a:txBody>
                    <a:bodyPr/>
                    <a:lstStyle/>
                    <a:p>
                      <a:pPr algn="ctr">
                        <a:buNone/>
                      </a:pPr>
                      <a:r>
                        <a:rPr lang="ar-SA" sz="2400" b="1" dirty="0">
                          <a:solidFill>
                            <a:srgbClr val="D3CDB1"/>
                          </a:solidFill>
                          <a:latin typeface="Courier New" panose="02070309020205020404" pitchFamily="49" charset="0"/>
                          <a:ea typeface="+mn-ea"/>
                          <a:cs typeface="Courier New" panose="02070309020205020404" pitchFamily="49" charset="0"/>
                        </a:rPr>
                        <a:t>يدوية</a:t>
                      </a:r>
                    </a:p>
                  </a:txBody>
                  <a:tcPr anchor="ctr"/>
                </a:tc>
                <a:tc>
                  <a:txBody>
                    <a:bodyPr/>
                    <a:lstStyle/>
                    <a:p>
                      <a:pPr marL="0" algn="r">
                        <a:buNone/>
                      </a:pPr>
                      <a:r>
                        <a:rPr lang="ar-SA" sz="2400" b="1" dirty="0">
                          <a:solidFill>
                            <a:srgbClr val="D3CDB1"/>
                          </a:solidFill>
                          <a:latin typeface="Courier New" panose="02070309020205020404" pitchFamily="49" charset="0"/>
                          <a:ea typeface="+mn-ea"/>
                          <a:cs typeface="Courier New" panose="02070309020205020404" pitchFamily="49" charset="0"/>
                        </a:rPr>
                        <a:t>متابعة الطلب</a:t>
                      </a:r>
                    </a:p>
                  </a:txBody>
                  <a:tcPr anchor="ctr"/>
                </a:tc>
                <a:extLst>
                  <a:ext uri="{0D108BD9-81ED-4DB2-BD59-A6C34878D82A}">
                    <a16:rowId xmlns:a16="http://schemas.microsoft.com/office/drawing/2014/main" val="1077380546"/>
                  </a:ext>
                </a:extLst>
              </a:tr>
            </a:tbl>
          </a:graphicData>
        </a:graphic>
      </p:graphicFrame>
    </p:spTree>
    <p:extLst>
      <p:ext uri="{BB962C8B-B14F-4D97-AF65-F5344CB8AC3E}">
        <p14:creationId xmlns:p14="http://schemas.microsoft.com/office/powerpoint/2010/main" val="1669250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419600" y="955571"/>
            <a:ext cx="13054755" cy="1613262"/>
          </a:xfrm>
          <a:prstGeom prst="rect">
            <a:avLst/>
          </a:prstGeom>
        </p:spPr>
        <p:txBody>
          <a:bodyPr vert="horz" wrap="square" lIns="0" tIns="12700" rIns="0" bIns="0" rtlCol="0">
            <a:spAutoFit/>
          </a:bodyPr>
          <a:lstStyle/>
          <a:p>
            <a:pPr marL="12700" marR="5080" algn="r">
              <a:spcBef>
                <a:spcPts val="100"/>
              </a:spcBef>
            </a:pPr>
            <a:r>
              <a:rPr lang="ar-SA" sz="4800" spc="-405" dirty="0">
                <a:solidFill>
                  <a:srgbClr val="FF7300"/>
                </a:solidFill>
              </a:rPr>
              <a:t>التحديات والخطط المستقبلية</a:t>
            </a:r>
            <a:br>
              <a:rPr lang="ar-SA" dirty="0"/>
            </a:br>
            <a:endParaRPr spc="-890" dirty="0"/>
          </a:p>
        </p:txBody>
      </p:sp>
      <p:sp>
        <p:nvSpPr>
          <p:cNvPr id="16" name="TextBox 15">
            <a:extLst>
              <a:ext uri="{FF2B5EF4-FFF2-40B4-BE49-F238E27FC236}">
                <a16:creationId xmlns:a16="http://schemas.microsoft.com/office/drawing/2014/main" id="{A514E2DF-265F-9A43-60AD-8041A968EE9F}"/>
              </a:ext>
            </a:extLst>
          </p:cNvPr>
          <p:cNvSpPr txBox="1"/>
          <p:nvPr/>
        </p:nvSpPr>
        <p:spPr>
          <a:xfrm>
            <a:off x="2590800" y="1943100"/>
            <a:ext cx="14249400" cy="6966010"/>
          </a:xfrm>
          <a:prstGeom prst="rect">
            <a:avLst/>
          </a:prstGeom>
          <a:noFill/>
        </p:spPr>
        <p:txBody>
          <a:bodyPr wrap="square">
            <a:spAutoFit/>
          </a:bodyPr>
          <a:lstStyle/>
          <a:p>
            <a:pPr algn="r" rtl="1">
              <a:lnSpc>
                <a:spcPct val="150000"/>
              </a:lnSpc>
            </a:pPr>
            <a:r>
              <a:rPr lang="ar-SA" sz="2800" b="1" dirty="0">
                <a:solidFill>
                  <a:srgbClr val="CCD890"/>
                </a:solidFill>
                <a:latin typeface="Courier New"/>
                <a:ea typeface="+mj-ea"/>
                <a:cs typeface="Courier New"/>
              </a:rPr>
              <a:t>التحديات:</a:t>
            </a:r>
          </a:p>
          <a:p>
            <a:pPr algn="r" rtl="1">
              <a:lnSpc>
                <a:spcPct val="150000"/>
              </a:lnSpc>
              <a:buFont typeface="Arial" panose="020B0604020202020204" pitchFamily="34" charset="0"/>
              <a:buChar char="•"/>
            </a:pPr>
            <a:r>
              <a:rPr lang="ar-SA" dirty="0">
                <a:solidFill>
                  <a:schemeClr val="bg1"/>
                </a:solidFill>
              </a:rPr>
              <a:t>عدم توفر وصول رسمي لواجهات </a:t>
            </a:r>
            <a:r>
              <a:rPr lang="en-US" dirty="0">
                <a:solidFill>
                  <a:schemeClr val="bg1"/>
                </a:solidFill>
              </a:rPr>
              <a:t>API </a:t>
            </a:r>
            <a:r>
              <a:rPr lang="ar-SA" dirty="0">
                <a:solidFill>
                  <a:schemeClr val="bg1"/>
                </a:solidFill>
              </a:rPr>
              <a:t>الخاصة بالخدمات.</a:t>
            </a:r>
          </a:p>
          <a:p>
            <a:pPr algn="r" rtl="1">
              <a:lnSpc>
                <a:spcPct val="150000"/>
              </a:lnSpc>
              <a:buFont typeface="Arial" panose="020B0604020202020204" pitchFamily="34" charset="0"/>
              <a:buChar char="•"/>
            </a:pPr>
            <a:r>
              <a:rPr lang="ar-SA" dirty="0">
                <a:solidFill>
                  <a:schemeClr val="bg1"/>
                </a:solidFill>
              </a:rPr>
              <a:t>الحاجة لبيئة تجريبية لاختبار السيناريوهات بشكل آمن.</a:t>
            </a:r>
          </a:p>
          <a:p>
            <a:pPr algn="r" rtl="1">
              <a:lnSpc>
                <a:spcPct val="150000"/>
              </a:lnSpc>
              <a:buFont typeface="Arial" panose="020B0604020202020204" pitchFamily="34" charset="0"/>
              <a:buChar char="•"/>
            </a:pPr>
            <a:r>
              <a:rPr lang="ar-SA" dirty="0">
                <a:solidFill>
                  <a:schemeClr val="bg1"/>
                </a:solidFill>
              </a:rPr>
              <a:t>اختلاف خطوات الخدمات بين الجهات مما يستلزم نماذج مخصّصة لكل خدمة.</a:t>
            </a:r>
          </a:p>
          <a:p>
            <a:pPr algn="r" rtl="1">
              <a:lnSpc>
                <a:spcPct val="150000"/>
              </a:lnSpc>
              <a:buFont typeface="Arial" panose="020B0604020202020204" pitchFamily="34" charset="0"/>
              <a:buChar char="•"/>
            </a:pPr>
            <a:endParaRPr lang="ar-SA" dirty="0"/>
          </a:p>
          <a:p>
            <a:pPr algn="r" rtl="1">
              <a:lnSpc>
                <a:spcPct val="150000"/>
              </a:lnSpc>
            </a:pPr>
            <a:r>
              <a:rPr lang="ar-SA" sz="2800" b="1" dirty="0">
                <a:solidFill>
                  <a:srgbClr val="CCD890"/>
                </a:solidFill>
                <a:latin typeface="Courier New"/>
                <a:ea typeface="+mj-ea"/>
                <a:cs typeface="Courier New"/>
              </a:rPr>
              <a:t>ما نحتاج إليه:</a:t>
            </a:r>
          </a:p>
          <a:p>
            <a:pPr marL="285750" indent="-285750" rtl="1">
              <a:lnSpc>
                <a:spcPct val="150000"/>
              </a:lnSpc>
              <a:buFont typeface="Arial" panose="020B0604020202020204" pitchFamily="34" charset="0"/>
              <a:buChar char="•"/>
            </a:pPr>
            <a:r>
              <a:rPr lang="ar-SA" dirty="0">
                <a:solidFill>
                  <a:schemeClr val="bg1"/>
                </a:solidFill>
              </a:rPr>
              <a:t>توفير واجهات ربط رسمية  </a:t>
            </a:r>
            <a:r>
              <a:rPr lang="en-US" dirty="0">
                <a:solidFill>
                  <a:schemeClr val="bg1"/>
                </a:solidFill>
              </a:rPr>
              <a:t>API) </a:t>
            </a:r>
            <a:r>
              <a:rPr lang="ar-SA" dirty="0">
                <a:solidFill>
                  <a:schemeClr val="bg1"/>
                </a:solidFill>
              </a:rPr>
              <a:t> )  للعمليات الأساسية.</a:t>
            </a:r>
          </a:p>
          <a:p>
            <a:pPr marL="285750" indent="-285750" rtl="1">
              <a:lnSpc>
                <a:spcPct val="150000"/>
              </a:lnSpc>
              <a:buFont typeface="Arial" panose="020B0604020202020204" pitchFamily="34" charset="0"/>
              <a:buChar char="•"/>
            </a:pPr>
            <a:r>
              <a:rPr lang="ar-SA" dirty="0">
                <a:solidFill>
                  <a:schemeClr val="bg1"/>
                </a:solidFill>
              </a:rPr>
              <a:t>إتاحة بيئة اختبار </a:t>
            </a:r>
            <a:r>
              <a:rPr lang="en-US" dirty="0">
                <a:solidFill>
                  <a:schemeClr val="bg1"/>
                </a:solidFill>
              </a:rPr>
              <a:t>Sandbox) </a:t>
            </a:r>
            <a:r>
              <a:rPr lang="ar-SA" dirty="0">
                <a:solidFill>
                  <a:schemeClr val="bg1"/>
                </a:solidFill>
              </a:rPr>
              <a:t>) لتطوير الأتمتة بدقة أعلى.</a:t>
            </a:r>
          </a:p>
          <a:p>
            <a:pPr rtl="1">
              <a:lnSpc>
                <a:spcPct val="150000"/>
              </a:lnSpc>
            </a:pPr>
            <a:br>
              <a:rPr lang="ar-SA" dirty="0"/>
            </a:br>
            <a:endParaRPr lang="ar-SA" dirty="0"/>
          </a:p>
          <a:p>
            <a:pPr algn="r" rtl="1">
              <a:lnSpc>
                <a:spcPct val="150000"/>
              </a:lnSpc>
            </a:pPr>
            <a:r>
              <a:rPr lang="ar-SA" sz="2800" b="1" dirty="0">
                <a:solidFill>
                  <a:srgbClr val="CCD890"/>
                </a:solidFill>
                <a:latin typeface="Courier New"/>
                <a:ea typeface="+mj-ea"/>
                <a:cs typeface="Courier New"/>
              </a:rPr>
              <a:t>العمل المستقبلي:</a:t>
            </a:r>
          </a:p>
          <a:p>
            <a:pPr marL="285750" indent="-285750" rtl="1">
              <a:lnSpc>
                <a:spcPct val="150000"/>
              </a:lnSpc>
              <a:buFont typeface="Arial" panose="020B0604020202020204" pitchFamily="34" charset="0"/>
              <a:buChar char="•"/>
            </a:pPr>
            <a:r>
              <a:rPr lang="ar-SA" dirty="0">
                <a:solidFill>
                  <a:schemeClr val="bg1"/>
                </a:solidFill>
              </a:rPr>
              <a:t>توسيع نطاق الأتمتة ليشمل المزيد من خدمات أبشر.</a:t>
            </a:r>
          </a:p>
          <a:p>
            <a:pPr marL="285750" indent="-285750" rtl="1">
              <a:lnSpc>
                <a:spcPct val="150000"/>
              </a:lnSpc>
              <a:buFont typeface="Arial" panose="020B0604020202020204" pitchFamily="34" charset="0"/>
              <a:buChar char="•"/>
            </a:pPr>
            <a:r>
              <a:rPr lang="ar-SA" dirty="0">
                <a:solidFill>
                  <a:schemeClr val="bg1"/>
                </a:solidFill>
              </a:rPr>
              <a:t>تحسين دقة تحليل البيانات والاقتراحات باستخدام الذكاء الاصطناعي.</a:t>
            </a:r>
          </a:p>
          <a:p>
            <a:pPr marL="285750" indent="-285750" rtl="1">
              <a:lnSpc>
                <a:spcPct val="150000"/>
              </a:lnSpc>
              <a:buFont typeface="Arial" panose="020B0604020202020204" pitchFamily="34" charset="0"/>
              <a:buChar char="•"/>
            </a:pPr>
            <a:r>
              <a:rPr lang="ar-SA" dirty="0">
                <a:solidFill>
                  <a:schemeClr val="bg1"/>
                </a:solidFill>
              </a:rPr>
              <a:t>بناء نموذج أولي متكامل خلال الأسبوعين القادمين يغطي 70% من الوظائف الأساسية</a:t>
            </a:r>
            <a:r>
              <a:rPr lang="ar-SA" dirty="0"/>
              <a:t>.</a:t>
            </a:r>
          </a:p>
          <a:p>
            <a:pPr algn="r" rtl="1">
              <a:lnSpc>
                <a:spcPct val="150000"/>
              </a:lnSpc>
              <a:buFont typeface="Arial" panose="020B0604020202020204" pitchFamily="34" charset="0"/>
              <a:buChar char="•"/>
            </a:pPr>
            <a:endParaRPr lang="ar-S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86546" y="1015806"/>
            <a:ext cx="2886710" cy="1000760"/>
          </a:xfrm>
          <a:prstGeom prst="rect">
            <a:avLst/>
          </a:prstGeom>
        </p:spPr>
        <p:txBody>
          <a:bodyPr vert="horz" wrap="square" lIns="0" tIns="12700" rIns="0" bIns="0" rtlCol="0">
            <a:spAutoFit/>
          </a:bodyPr>
          <a:lstStyle/>
          <a:p>
            <a:pPr marL="12700" marR="5080" algn="r">
              <a:lnSpc>
                <a:spcPct val="100000"/>
              </a:lnSpc>
              <a:spcBef>
                <a:spcPts val="100"/>
              </a:spcBef>
            </a:pPr>
            <a:r>
              <a:rPr sz="6400" spc="-1055" dirty="0">
                <a:latin typeface="+mj-lt"/>
              </a:rPr>
              <a:t>تﺎﻳﻮﺘﺤﳌا</a:t>
            </a:r>
            <a:endParaRPr sz="6400" dirty="0">
              <a:latin typeface="+mj-lt"/>
            </a:endParaRPr>
          </a:p>
        </p:txBody>
      </p:sp>
      <p:sp>
        <p:nvSpPr>
          <p:cNvPr id="3" name="object 3"/>
          <p:cNvSpPr txBox="1"/>
          <p:nvPr/>
        </p:nvSpPr>
        <p:spPr>
          <a:xfrm>
            <a:off x="12672444" y="3086100"/>
            <a:ext cx="3634356" cy="575157"/>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أعضاء الفريق</a:t>
            </a:r>
            <a:endParaRPr sz="3650" dirty="0">
              <a:latin typeface="+mj-lt"/>
              <a:cs typeface="Courier New"/>
            </a:endParaRPr>
          </a:p>
        </p:txBody>
      </p:sp>
      <p:sp>
        <p:nvSpPr>
          <p:cNvPr id="4" name="object 4"/>
          <p:cNvSpPr/>
          <p:nvPr/>
        </p:nvSpPr>
        <p:spPr>
          <a:xfrm>
            <a:off x="16726526" y="2934447"/>
            <a:ext cx="845185" cy="854710"/>
          </a:xfrm>
          <a:custGeom>
            <a:avLst/>
            <a:gdLst/>
            <a:ahLst/>
            <a:cxnLst/>
            <a:rect l="l" t="t" r="r" b="b"/>
            <a:pathLst>
              <a:path w="845184" h="854710">
                <a:moveTo>
                  <a:pt x="691664" y="854700"/>
                </a:moveTo>
                <a:lnTo>
                  <a:pt x="153108"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4" y="854700"/>
                </a:lnTo>
                <a:close/>
              </a:path>
            </a:pathLst>
          </a:custGeom>
          <a:solidFill>
            <a:srgbClr val="707942"/>
          </a:solidFill>
        </p:spPr>
        <p:txBody>
          <a:bodyPr wrap="square" lIns="0" tIns="0" rIns="0" bIns="0" rtlCol="0"/>
          <a:lstStyle/>
          <a:p>
            <a:endParaRPr>
              <a:latin typeface="+mj-lt"/>
            </a:endParaRPr>
          </a:p>
        </p:txBody>
      </p:sp>
      <p:sp>
        <p:nvSpPr>
          <p:cNvPr id="5" name="object 5"/>
          <p:cNvSpPr txBox="1"/>
          <p:nvPr/>
        </p:nvSpPr>
        <p:spPr>
          <a:xfrm>
            <a:off x="16931957" y="3067050"/>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01</a:t>
            </a:r>
            <a:endParaRPr sz="3100" dirty="0">
              <a:latin typeface="+mj-lt"/>
              <a:cs typeface="Courier New"/>
            </a:endParaRPr>
          </a:p>
        </p:txBody>
      </p:sp>
      <p:sp>
        <p:nvSpPr>
          <p:cNvPr id="6" name="object 6"/>
          <p:cNvSpPr txBox="1"/>
          <p:nvPr/>
        </p:nvSpPr>
        <p:spPr>
          <a:xfrm>
            <a:off x="8305800" y="4249924"/>
            <a:ext cx="7924800" cy="575157"/>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وصف ومواءمة الفكرة للمسار</a:t>
            </a:r>
            <a:endParaRPr sz="3650" dirty="0">
              <a:latin typeface="+mj-lt"/>
              <a:cs typeface="Courier New"/>
            </a:endParaRPr>
          </a:p>
        </p:txBody>
      </p:sp>
      <p:sp>
        <p:nvSpPr>
          <p:cNvPr id="7" name="object 7"/>
          <p:cNvSpPr/>
          <p:nvPr/>
        </p:nvSpPr>
        <p:spPr>
          <a:xfrm>
            <a:off x="16726526" y="4098270"/>
            <a:ext cx="845185" cy="854710"/>
          </a:xfrm>
          <a:custGeom>
            <a:avLst/>
            <a:gdLst/>
            <a:ahLst/>
            <a:cxnLst/>
            <a:rect l="l" t="t" r="r" b="b"/>
            <a:pathLst>
              <a:path w="845184" h="854710">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8" name="object 8"/>
          <p:cNvSpPr txBox="1"/>
          <p:nvPr/>
        </p:nvSpPr>
        <p:spPr>
          <a:xfrm>
            <a:off x="16947516" y="4229100"/>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02</a:t>
            </a:r>
            <a:endParaRPr sz="3100" dirty="0">
              <a:latin typeface="+mj-lt"/>
              <a:cs typeface="Courier New"/>
            </a:endParaRPr>
          </a:p>
        </p:txBody>
      </p:sp>
      <p:sp>
        <p:nvSpPr>
          <p:cNvPr id="9" name="object 9"/>
          <p:cNvSpPr txBox="1"/>
          <p:nvPr/>
        </p:nvSpPr>
        <p:spPr>
          <a:xfrm>
            <a:off x="7543800" y="7846360"/>
            <a:ext cx="8895415" cy="1136850"/>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 كيفية توفير هذه البيانات وكيفية استخدامها</a:t>
            </a:r>
            <a:endParaRPr sz="3650" dirty="0">
              <a:latin typeface="+mj-lt"/>
              <a:cs typeface="Courier New"/>
            </a:endParaRPr>
          </a:p>
        </p:txBody>
      </p:sp>
      <p:sp>
        <p:nvSpPr>
          <p:cNvPr id="10" name="object 10"/>
          <p:cNvSpPr/>
          <p:nvPr/>
        </p:nvSpPr>
        <p:spPr>
          <a:xfrm>
            <a:off x="16726526" y="5355590"/>
            <a:ext cx="845185" cy="854710"/>
          </a:xfrm>
          <a:custGeom>
            <a:avLst/>
            <a:gdLst/>
            <a:ahLst/>
            <a:cxnLst/>
            <a:rect l="l" t="t" r="r" b="b"/>
            <a:pathLst>
              <a:path w="845184" h="854709">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11" name="object 11"/>
          <p:cNvSpPr txBox="1"/>
          <p:nvPr/>
        </p:nvSpPr>
        <p:spPr>
          <a:xfrm>
            <a:off x="16916400" y="5531803"/>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03</a:t>
            </a:r>
            <a:endParaRPr sz="3100" dirty="0">
              <a:latin typeface="+mj-lt"/>
              <a:cs typeface="Courier New"/>
            </a:endParaRPr>
          </a:p>
        </p:txBody>
      </p:sp>
      <p:sp>
        <p:nvSpPr>
          <p:cNvPr id="13" name="object 13"/>
          <p:cNvSpPr/>
          <p:nvPr/>
        </p:nvSpPr>
        <p:spPr>
          <a:xfrm>
            <a:off x="16726526" y="6465606"/>
            <a:ext cx="845185" cy="854710"/>
          </a:xfrm>
          <a:custGeom>
            <a:avLst/>
            <a:gdLst/>
            <a:ahLst/>
            <a:cxnLst/>
            <a:rect l="l" t="t" r="r" b="b"/>
            <a:pathLst>
              <a:path w="845184" h="854709">
                <a:moveTo>
                  <a:pt x="691665" y="854700"/>
                </a:moveTo>
                <a:lnTo>
                  <a:pt x="153107" y="854700"/>
                </a:lnTo>
                <a:lnTo>
                  <a:pt x="108667" y="847529"/>
                </a:lnTo>
                <a:lnTo>
                  <a:pt x="65055" y="824971"/>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1"/>
                </a:lnTo>
                <a:lnTo>
                  <a:pt x="736105" y="847529"/>
                </a:lnTo>
                <a:lnTo>
                  <a:pt x="691665" y="854700"/>
                </a:lnTo>
                <a:close/>
              </a:path>
            </a:pathLst>
          </a:custGeom>
          <a:solidFill>
            <a:srgbClr val="707942"/>
          </a:solidFill>
        </p:spPr>
        <p:txBody>
          <a:bodyPr wrap="square" lIns="0" tIns="0" rIns="0" bIns="0" rtlCol="0"/>
          <a:lstStyle/>
          <a:p>
            <a:endParaRPr>
              <a:latin typeface="+mj-lt"/>
            </a:endParaRPr>
          </a:p>
        </p:txBody>
      </p:sp>
      <p:sp>
        <p:nvSpPr>
          <p:cNvPr id="14" name="object 14"/>
          <p:cNvSpPr txBox="1"/>
          <p:nvPr/>
        </p:nvSpPr>
        <p:spPr>
          <a:xfrm>
            <a:off x="16916400" y="6622416"/>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04</a:t>
            </a:r>
            <a:endParaRPr sz="3100" dirty="0">
              <a:latin typeface="+mj-lt"/>
              <a:cs typeface="Courier New"/>
            </a:endParaRPr>
          </a:p>
        </p:txBody>
      </p:sp>
      <p:sp>
        <p:nvSpPr>
          <p:cNvPr id="16" name="object 16"/>
          <p:cNvSpPr/>
          <p:nvPr/>
        </p:nvSpPr>
        <p:spPr>
          <a:xfrm>
            <a:off x="16726525" y="7641590"/>
            <a:ext cx="845185" cy="854710"/>
          </a:xfrm>
          <a:custGeom>
            <a:avLst/>
            <a:gdLst/>
            <a:ahLst/>
            <a:cxnLst/>
            <a:rect l="l" t="t" r="r" b="b"/>
            <a:pathLst>
              <a:path w="845184" h="854710">
                <a:moveTo>
                  <a:pt x="691664" y="854700"/>
                </a:moveTo>
                <a:lnTo>
                  <a:pt x="153108"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4" y="854700"/>
                </a:lnTo>
                <a:close/>
              </a:path>
            </a:pathLst>
          </a:custGeom>
          <a:solidFill>
            <a:srgbClr val="707942"/>
          </a:solidFill>
        </p:spPr>
        <p:txBody>
          <a:bodyPr wrap="square" lIns="0" tIns="0" rIns="0" bIns="0" rtlCol="0"/>
          <a:lstStyle/>
          <a:p>
            <a:endParaRPr dirty="0">
              <a:latin typeface="+mj-lt"/>
            </a:endParaRPr>
          </a:p>
        </p:txBody>
      </p:sp>
      <p:sp>
        <p:nvSpPr>
          <p:cNvPr id="17" name="object 17"/>
          <p:cNvSpPr txBox="1"/>
          <p:nvPr/>
        </p:nvSpPr>
        <p:spPr>
          <a:xfrm>
            <a:off x="16928465" y="7817803"/>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05</a:t>
            </a:r>
            <a:endParaRPr sz="3100" dirty="0">
              <a:latin typeface="+mj-lt"/>
              <a:cs typeface="Courier New"/>
            </a:endParaRPr>
          </a:p>
        </p:txBody>
      </p:sp>
      <p:sp>
        <p:nvSpPr>
          <p:cNvPr id="18" name="object 18"/>
          <p:cNvSpPr txBox="1"/>
          <p:nvPr/>
        </p:nvSpPr>
        <p:spPr>
          <a:xfrm>
            <a:off x="2158242" y="4305300"/>
            <a:ext cx="5289353" cy="575157"/>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الاختبار والتحقق </a:t>
            </a:r>
            <a:endParaRPr lang="ar-SA" sz="3650" dirty="0">
              <a:latin typeface="+mj-lt"/>
              <a:cs typeface="Courier New"/>
            </a:endParaRPr>
          </a:p>
        </p:txBody>
      </p:sp>
      <p:sp>
        <p:nvSpPr>
          <p:cNvPr id="19" name="object 19"/>
          <p:cNvSpPr/>
          <p:nvPr/>
        </p:nvSpPr>
        <p:spPr>
          <a:xfrm>
            <a:off x="7620000" y="3009900"/>
            <a:ext cx="845185" cy="854710"/>
          </a:xfrm>
          <a:custGeom>
            <a:avLst/>
            <a:gdLst/>
            <a:ahLst/>
            <a:cxnLst/>
            <a:rect l="l" t="t" r="r" b="b"/>
            <a:pathLst>
              <a:path w="845184" h="854710">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20" name="object 20"/>
          <p:cNvSpPr txBox="1"/>
          <p:nvPr/>
        </p:nvSpPr>
        <p:spPr>
          <a:xfrm>
            <a:off x="7853293" y="3181341"/>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06</a:t>
            </a:r>
            <a:endParaRPr sz="3100" dirty="0">
              <a:latin typeface="+mj-lt"/>
              <a:cs typeface="Courier New"/>
            </a:endParaRPr>
          </a:p>
        </p:txBody>
      </p:sp>
      <p:sp>
        <p:nvSpPr>
          <p:cNvPr id="21" name="object 21"/>
          <p:cNvSpPr txBox="1"/>
          <p:nvPr/>
        </p:nvSpPr>
        <p:spPr>
          <a:xfrm>
            <a:off x="-685800" y="5295900"/>
            <a:ext cx="8234643" cy="1136850"/>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العرض التوضيحي اللقطات / الفيديوهات / المحاكاة </a:t>
            </a:r>
            <a:endParaRPr sz="3650" dirty="0">
              <a:latin typeface="+mj-lt"/>
              <a:cs typeface="Courier New"/>
            </a:endParaRPr>
          </a:p>
        </p:txBody>
      </p:sp>
      <p:sp>
        <p:nvSpPr>
          <p:cNvPr id="22" name="object 22"/>
          <p:cNvSpPr/>
          <p:nvPr/>
        </p:nvSpPr>
        <p:spPr>
          <a:xfrm>
            <a:off x="7620000" y="5372100"/>
            <a:ext cx="845185" cy="854710"/>
          </a:xfrm>
          <a:custGeom>
            <a:avLst/>
            <a:gdLst/>
            <a:ahLst/>
            <a:cxnLst/>
            <a:rect l="l" t="t" r="r" b="b"/>
            <a:pathLst>
              <a:path w="845184" h="854709">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23" name="object 23"/>
          <p:cNvSpPr txBox="1"/>
          <p:nvPr/>
        </p:nvSpPr>
        <p:spPr>
          <a:xfrm>
            <a:off x="7803516" y="5522086"/>
            <a:ext cx="502284" cy="502284"/>
          </a:xfrm>
          <a:prstGeom prst="rect">
            <a:avLst/>
          </a:prstGeom>
        </p:spPr>
        <p:txBody>
          <a:bodyPr vert="horz" wrap="square" lIns="0" tIns="15875" rIns="0" bIns="0" rtlCol="0">
            <a:spAutoFit/>
          </a:bodyPr>
          <a:lstStyle/>
          <a:p>
            <a:pPr marL="12700">
              <a:lnSpc>
                <a:spcPct val="100000"/>
              </a:lnSpc>
              <a:spcBef>
                <a:spcPts val="125"/>
              </a:spcBef>
            </a:pPr>
            <a:r>
              <a:rPr lang="ar-SA" sz="3100" b="1" spc="-25" dirty="0">
                <a:solidFill>
                  <a:srgbClr val="FFFFFF"/>
                </a:solidFill>
                <a:latin typeface="+mj-lt"/>
                <a:cs typeface="Courier New"/>
              </a:rPr>
              <a:t>08</a:t>
            </a:r>
            <a:endParaRPr sz="3100" dirty="0">
              <a:latin typeface="+mj-lt"/>
              <a:cs typeface="Courier New"/>
            </a:endParaRPr>
          </a:p>
        </p:txBody>
      </p:sp>
      <p:sp>
        <p:nvSpPr>
          <p:cNvPr id="24" name="object 9">
            <a:extLst>
              <a:ext uri="{FF2B5EF4-FFF2-40B4-BE49-F238E27FC236}">
                <a16:creationId xmlns:a16="http://schemas.microsoft.com/office/drawing/2014/main" id="{D7A44FCD-70B7-FCBD-EB89-B0ACC548701E}"/>
              </a:ext>
            </a:extLst>
          </p:cNvPr>
          <p:cNvSpPr txBox="1"/>
          <p:nvPr/>
        </p:nvSpPr>
        <p:spPr>
          <a:xfrm>
            <a:off x="7212275" y="6568436"/>
            <a:ext cx="9419314" cy="575157"/>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البيانات المستخدمه </a:t>
            </a:r>
            <a:endParaRPr sz="3650" dirty="0">
              <a:latin typeface="+mj-lt"/>
              <a:cs typeface="Courier New"/>
            </a:endParaRPr>
          </a:p>
        </p:txBody>
      </p:sp>
      <p:sp>
        <p:nvSpPr>
          <p:cNvPr id="25" name="object 6">
            <a:extLst>
              <a:ext uri="{FF2B5EF4-FFF2-40B4-BE49-F238E27FC236}">
                <a16:creationId xmlns:a16="http://schemas.microsoft.com/office/drawing/2014/main" id="{E19F947B-9EF7-E646-A569-6A5E60CCF61E}"/>
              </a:ext>
            </a:extLst>
          </p:cNvPr>
          <p:cNvSpPr txBox="1"/>
          <p:nvPr/>
        </p:nvSpPr>
        <p:spPr>
          <a:xfrm>
            <a:off x="10820400" y="5308382"/>
            <a:ext cx="5410200" cy="575157"/>
          </a:xfrm>
          <a:prstGeom prst="rect">
            <a:avLst/>
          </a:prstGeom>
        </p:spPr>
        <p:txBody>
          <a:bodyPr vert="horz" wrap="square" lIns="0" tIns="13335" rIns="0" bIns="0" rtlCol="0">
            <a:spAutoFit/>
          </a:bodyPr>
          <a:lstStyle/>
          <a:p>
            <a:pPr marL="12700" marR="5080" algn="r">
              <a:spcBef>
                <a:spcPts val="105"/>
              </a:spcBef>
            </a:pPr>
            <a:r>
              <a:rPr lang="ar-SA" sz="3650" dirty="0">
                <a:solidFill>
                  <a:srgbClr val="FFFFFF"/>
                </a:solidFill>
                <a:latin typeface="+mj-lt"/>
                <a:cs typeface="Courier New"/>
              </a:rPr>
              <a:t>المشكله و حلها </a:t>
            </a:r>
            <a:endParaRPr sz="3650" dirty="0">
              <a:solidFill>
                <a:srgbClr val="FFFFFF"/>
              </a:solidFill>
              <a:latin typeface="+mj-lt"/>
              <a:cs typeface="Courier New"/>
            </a:endParaRPr>
          </a:p>
        </p:txBody>
      </p:sp>
      <p:sp>
        <p:nvSpPr>
          <p:cNvPr id="26" name="object 7">
            <a:extLst>
              <a:ext uri="{FF2B5EF4-FFF2-40B4-BE49-F238E27FC236}">
                <a16:creationId xmlns:a16="http://schemas.microsoft.com/office/drawing/2014/main" id="{A542AEB0-897D-053B-42B4-D99E23BC248E}"/>
              </a:ext>
            </a:extLst>
          </p:cNvPr>
          <p:cNvSpPr/>
          <p:nvPr/>
        </p:nvSpPr>
        <p:spPr>
          <a:xfrm>
            <a:off x="7620000" y="4152900"/>
            <a:ext cx="845185" cy="854710"/>
          </a:xfrm>
          <a:custGeom>
            <a:avLst/>
            <a:gdLst/>
            <a:ahLst/>
            <a:cxnLst/>
            <a:rect l="l" t="t" r="r" b="b"/>
            <a:pathLst>
              <a:path w="845184" h="854710">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27" name="object 23">
            <a:extLst>
              <a:ext uri="{FF2B5EF4-FFF2-40B4-BE49-F238E27FC236}">
                <a16:creationId xmlns:a16="http://schemas.microsoft.com/office/drawing/2014/main" id="{229B3345-63F7-7608-B436-33DA17A7F1DF}"/>
              </a:ext>
            </a:extLst>
          </p:cNvPr>
          <p:cNvSpPr txBox="1"/>
          <p:nvPr/>
        </p:nvSpPr>
        <p:spPr>
          <a:xfrm>
            <a:off x="7860665" y="4316235"/>
            <a:ext cx="502284" cy="502284"/>
          </a:xfrm>
          <a:prstGeom prst="rect">
            <a:avLst/>
          </a:prstGeom>
        </p:spPr>
        <p:txBody>
          <a:bodyPr vert="horz" wrap="square" lIns="0" tIns="15875" rIns="0" bIns="0" rtlCol="0">
            <a:spAutoFit/>
          </a:bodyPr>
          <a:lstStyle/>
          <a:p>
            <a:pPr marL="12700">
              <a:lnSpc>
                <a:spcPct val="100000"/>
              </a:lnSpc>
              <a:spcBef>
                <a:spcPts val="125"/>
              </a:spcBef>
            </a:pPr>
            <a:r>
              <a:rPr sz="3100" b="1" spc="-25" dirty="0">
                <a:solidFill>
                  <a:srgbClr val="FFFFFF"/>
                </a:solidFill>
                <a:latin typeface="+mj-lt"/>
                <a:cs typeface="Courier New"/>
              </a:rPr>
              <a:t>07</a:t>
            </a:r>
            <a:endParaRPr sz="3100" dirty="0">
              <a:latin typeface="+mj-lt"/>
              <a:cs typeface="Courier New"/>
            </a:endParaRPr>
          </a:p>
        </p:txBody>
      </p:sp>
      <p:sp>
        <p:nvSpPr>
          <p:cNvPr id="28" name="object 22">
            <a:extLst>
              <a:ext uri="{FF2B5EF4-FFF2-40B4-BE49-F238E27FC236}">
                <a16:creationId xmlns:a16="http://schemas.microsoft.com/office/drawing/2014/main" id="{A4C38D07-F1D8-E30A-7BE2-E15A2503838F}"/>
              </a:ext>
            </a:extLst>
          </p:cNvPr>
          <p:cNvSpPr/>
          <p:nvPr/>
        </p:nvSpPr>
        <p:spPr>
          <a:xfrm>
            <a:off x="7613015" y="6591300"/>
            <a:ext cx="845185" cy="854710"/>
          </a:xfrm>
          <a:custGeom>
            <a:avLst/>
            <a:gdLst/>
            <a:ahLst/>
            <a:cxnLst/>
            <a:rect l="l" t="t" r="r" b="b"/>
            <a:pathLst>
              <a:path w="845184" h="854709">
                <a:moveTo>
                  <a:pt x="691663" y="854700"/>
                </a:moveTo>
                <a:lnTo>
                  <a:pt x="153109" y="854700"/>
                </a:lnTo>
                <a:lnTo>
                  <a:pt x="108667" y="847529"/>
                </a:lnTo>
                <a:lnTo>
                  <a:pt x="65055" y="824970"/>
                </a:lnTo>
                <a:lnTo>
                  <a:pt x="30660" y="790575"/>
                </a:lnTo>
                <a:lnTo>
                  <a:pt x="8101" y="746963"/>
                </a:lnTo>
                <a:lnTo>
                  <a:pt x="0" y="696753"/>
                </a:lnTo>
                <a:lnTo>
                  <a:pt x="0" y="158877"/>
                </a:lnTo>
                <a:lnTo>
                  <a:pt x="8101" y="108667"/>
                </a:lnTo>
                <a:lnTo>
                  <a:pt x="30660" y="65055"/>
                </a:lnTo>
                <a:lnTo>
                  <a:pt x="65055" y="30659"/>
                </a:lnTo>
                <a:lnTo>
                  <a:pt x="108667" y="8101"/>
                </a:lnTo>
                <a:lnTo>
                  <a:pt x="158877" y="0"/>
                </a:lnTo>
                <a:lnTo>
                  <a:pt x="685895" y="0"/>
                </a:lnTo>
                <a:lnTo>
                  <a:pt x="736105" y="8101"/>
                </a:lnTo>
                <a:lnTo>
                  <a:pt x="779717" y="30659"/>
                </a:lnTo>
                <a:lnTo>
                  <a:pt x="814112" y="65055"/>
                </a:lnTo>
                <a:lnTo>
                  <a:pt x="836670" y="108667"/>
                </a:lnTo>
                <a:lnTo>
                  <a:pt x="844800" y="158877"/>
                </a:lnTo>
                <a:lnTo>
                  <a:pt x="844800" y="696753"/>
                </a:lnTo>
                <a:lnTo>
                  <a:pt x="836670" y="746963"/>
                </a:lnTo>
                <a:lnTo>
                  <a:pt x="814112" y="790575"/>
                </a:lnTo>
                <a:lnTo>
                  <a:pt x="779717" y="824970"/>
                </a:lnTo>
                <a:lnTo>
                  <a:pt x="736105" y="847529"/>
                </a:lnTo>
                <a:lnTo>
                  <a:pt x="691663" y="854700"/>
                </a:lnTo>
                <a:close/>
              </a:path>
            </a:pathLst>
          </a:custGeom>
          <a:solidFill>
            <a:srgbClr val="707942"/>
          </a:solidFill>
        </p:spPr>
        <p:txBody>
          <a:bodyPr wrap="square" lIns="0" tIns="0" rIns="0" bIns="0" rtlCol="0"/>
          <a:lstStyle/>
          <a:p>
            <a:endParaRPr>
              <a:latin typeface="+mj-lt"/>
            </a:endParaRPr>
          </a:p>
        </p:txBody>
      </p:sp>
      <p:sp>
        <p:nvSpPr>
          <p:cNvPr id="30" name="object 21">
            <a:extLst>
              <a:ext uri="{FF2B5EF4-FFF2-40B4-BE49-F238E27FC236}">
                <a16:creationId xmlns:a16="http://schemas.microsoft.com/office/drawing/2014/main" id="{E60A4998-3131-60C7-0EF8-348BAC1D15D9}"/>
              </a:ext>
            </a:extLst>
          </p:cNvPr>
          <p:cNvSpPr txBox="1"/>
          <p:nvPr/>
        </p:nvSpPr>
        <p:spPr>
          <a:xfrm>
            <a:off x="-152400" y="6743700"/>
            <a:ext cx="7779814" cy="1136850"/>
          </a:xfrm>
          <a:prstGeom prst="rect">
            <a:avLst/>
          </a:prstGeom>
        </p:spPr>
        <p:txBody>
          <a:bodyPr vert="horz" wrap="square" lIns="0" tIns="13335" rIns="0" bIns="0" rtlCol="0">
            <a:spAutoFit/>
          </a:bodyPr>
          <a:lstStyle/>
          <a:p>
            <a:pPr marL="12700" marR="5080" algn="r">
              <a:lnSpc>
                <a:spcPct val="100000"/>
              </a:lnSpc>
              <a:spcBef>
                <a:spcPts val="105"/>
              </a:spcBef>
            </a:pPr>
            <a:r>
              <a:rPr lang="ar-SA" sz="3650" dirty="0">
                <a:solidFill>
                  <a:srgbClr val="FFFFFF"/>
                </a:solidFill>
                <a:latin typeface="+mj-lt"/>
                <a:cs typeface="Courier New"/>
              </a:rPr>
              <a:t>التحديات والخطط المستقبلية</a:t>
            </a:r>
            <a:br>
              <a:rPr lang="ar-SA" sz="3650" dirty="0">
                <a:solidFill>
                  <a:srgbClr val="FFFFFF"/>
                </a:solidFill>
                <a:latin typeface="+mj-lt"/>
                <a:cs typeface="Courier New"/>
              </a:rPr>
            </a:br>
            <a:endParaRPr sz="3650" dirty="0">
              <a:latin typeface="+mj-lt"/>
              <a:cs typeface="Courier New"/>
            </a:endParaRPr>
          </a:p>
        </p:txBody>
      </p:sp>
      <p:sp>
        <p:nvSpPr>
          <p:cNvPr id="12" name="object 6">
            <a:extLst>
              <a:ext uri="{FF2B5EF4-FFF2-40B4-BE49-F238E27FC236}">
                <a16:creationId xmlns:a16="http://schemas.microsoft.com/office/drawing/2014/main" id="{859DDCA8-54FD-8C45-D1CB-7267B33FADB5}"/>
              </a:ext>
            </a:extLst>
          </p:cNvPr>
          <p:cNvSpPr txBox="1"/>
          <p:nvPr/>
        </p:nvSpPr>
        <p:spPr>
          <a:xfrm>
            <a:off x="2480948" y="3256180"/>
            <a:ext cx="6024874" cy="575157"/>
          </a:xfrm>
          <a:prstGeom prst="rect">
            <a:avLst/>
          </a:prstGeom>
        </p:spPr>
        <p:txBody>
          <a:bodyPr vert="horz" wrap="square" lIns="0" tIns="13335" rIns="0" bIns="0" rtlCol="0">
            <a:spAutoFit/>
          </a:bodyPr>
          <a:lstStyle/>
          <a:p>
            <a:pPr marL="12700" marR="5080" algn="l" rtl="1">
              <a:spcBef>
                <a:spcPts val="105"/>
              </a:spcBef>
            </a:pPr>
            <a:r>
              <a:rPr lang="ar-SA" sz="3650" dirty="0">
                <a:solidFill>
                  <a:srgbClr val="FFFFFF"/>
                </a:solidFill>
                <a:latin typeface="+mj-lt"/>
                <a:cs typeface="Courier New"/>
              </a:rPr>
              <a:t>التقنيات المستخدمة </a:t>
            </a:r>
            <a:endParaRPr lang="en-US" sz="3650" dirty="0">
              <a:solidFill>
                <a:srgbClr val="FFFFFF"/>
              </a:solidFill>
              <a:latin typeface="+mj-lt"/>
              <a:cs typeface="Courier New"/>
            </a:endParaRPr>
          </a:p>
        </p:txBody>
      </p:sp>
      <p:sp>
        <p:nvSpPr>
          <p:cNvPr id="31" name="object 23">
            <a:extLst>
              <a:ext uri="{FF2B5EF4-FFF2-40B4-BE49-F238E27FC236}">
                <a16:creationId xmlns:a16="http://schemas.microsoft.com/office/drawing/2014/main" id="{0D83950C-AFF4-F52C-55F3-13F5B6D8B87C}"/>
              </a:ext>
            </a:extLst>
          </p:cNvPr>
          <p:cNvSpPr txBox="1"/>
          <p:nvPr/>
        </p:nvSpPr>
        <p:spPr>
          <a:xfrm>
            <a:off x="7781288" y="6758645"/>
            <a:ext cx="502284" cy="502284"/>
          </a:xfrm>
          <a:prstGeom prst="rect">
            <a:avLst/>
          </a:prstGeom>
        </p:spPr>
        <p:txBody>
          <a:bodyPr vert="horz" wrap="square" lIns="0" tIns="15875" rIns="0" bIns="0" rtlCol="0">
            <a:spAutoFit/>
          </a:bodyPr>
          <a:lstStyle/>
          <a:p>
            <a:pPr marL="12700">
              <a:lnSpc>
                <a:spcPct val="100000"/>
              </a:lnSpc>
              <a:spcBef>
                <a:spcPts val="125"/>
              </a:spcBef>
            </a:pPr>
            <a:r>
              <a:rPr lang="ar-SA" sz="3100" b="1" spc="-25" dirty="0">
                <a:solidFill>
                  <a:srgbClr val="FFFFFF"/>
                </a:solidFill>
                <a:latin typeface="+mj-lt"/>
                <a:cs typeface="Courier New"/>
              </a:rPr>
              <a:t>09</a:t>
            </a:r>
            <a:endParaRPr sz="3100" dirty="0">
              <a:latin typeface="+mj-lt"/>
              <a:cs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0" y="4582160"/>
            <a:ext cx="8340672" cy="1490152"/>
          </a:xfrm>
          <a:prstGeom prst="rect">
            <a:avLst/>
          </a:prstGeom>
        </p:spPr>
        <p:txBody>
          <a:bodyPr vert="horz" wrap="square" lIns="0" tIns="12700" rIns="0" bIns="0" rtlCol="0">
            <a:spAutoFit/>
          </a:bodyPr>
          <a:lstStyle/>
          <a:p>
            <a:pPr marL="38100" marR="30480" algn="r">
              <a:lnSpc>
                <a:spcPct val="100000"/>
              </a:lnSpc>
              <a:spcBef>
                <a:spcPts val="100"/>
              </a:spcBef>
            </a:pPr>
            <a:r>
              <a:rPr lang="en-US" sz="9600" dirty="0">
                <a:solidFill>
                  <a:schemeClr val="bg1"/>
                </a:solidFill>
                <a:latin typeface="+mj-lt"/>
              </a:rPr>
              <a:t>Thank you</a:t>
            </a:r>
            <a:endParaRPr sz="9600" dirty="0">
              <a:solidFill>
                <a:schemeClr val="bg1"/>
              </a:solidFill>
              <a:latin typeface="+mj-lt"/>
            </a:endParaRPr>
          </a:p>
        </p:txBody>
      </p:sp>
      <p:pic>
        <p:nvPicPr>
          <p:cNvPr id="3" name="object 3"/>
          <p:cNvPicPr/>
          <p:nvPr/>
        </p:nvPicPr>
        <p:blipFill>
          <a:blip r:embed="rId2" cstate="print"/>
          <a:stretch>
            <a:fillRect/>
          </a:stretch>
        </p:blipFill>
        <p:spPr>
          <a:xfrm>
            <a:off x="582913" y="498950"/>
            <a:ext cx="3780760" cy="1531449"/>
          </a:xfrm>
          <a:prstGeom prst="rect">
            <a:avLst/>
          </a:prstGeom>
        </p:spPr>
      </p:pic>
      <p:pic>
        <p:nvPicPr>
          <p:cNvPr id="4" name="object 4"/>
          <p:cNvPicPr/>
          <p:nvPr/>
        </p:nvPicPr>
        <p:blipFill>
          <a:blip r:embed="rId3" cstate="print"/>
          <a:stretch>
            <a:fillRect/>
          </a:stretch>
        </p:blipFill>
        <p:spPr>
          <a:xfrm>
            <a:off x="14435075" y="957626"/>
            <a:ext cx="2964941" cy="10727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1684" y="2552700"/>
            <a:ext cx="7751940" cy="1031693"/>
          </a:xfrm>
          <a:prstGeom prst="rect">
            <a:avLst/>
          </a:prstGeom>
        </p:spPr>
        <p:txBody>
          <a:bodyPr vert="horz" wrap="square" lIns="0" tIns="15875" rIns="0" bIns="0" rtlCol="0">
            <a:spAutoFit/>
          </a:bodyPr>
          <a:lstStyle/>
          <a:p>
            <a:pPr marL="12700" marR="5080" algn="ctr">
              <a:lnSpc>
                <a:spcPct val="100000"/>
              </a:lnSpc>
              <a:spcBef>
                <a:spcPts val="125"/>
              </a:spcBef>
            </a:pPr>
            <a:r>
              <a:rPr lang="ar-SA" sz="6600" spc="-405" dirty="0">
                <a:solidFill>
                  <a:srgbClr val="FF7300"/>
                </a:solidFill>
              </a:rPr>
              <a:t>أعضاءالفريق</a:t>
            </a:r>
            <a:endParaRPr sz="6600" spc="-405" dirty="0">
              <a:solidFill>
                <a:srgbClr val="FF7300"/>
              </a:solidFill>
            </a:endParaRPr>
          </a:p>
        </p:txBody>
      </p:sp>
      <p:sp>
        <p:nvSpPr>
          <p:cNvPr id="3" name="object 3"/>
          <p:cNvSpPr txBox="1"/>
          <p:nvPr/>
        </p:nvSpPr>
        <p:spPr>
          <a:xfrm>
            <a:off x="9027654" y="6826849"/>
            <a:ext cx="3204495" cy="575799"/>
          </a:xfrm>
          <a:prstGeom prst="rect">
            <a:avLst/>
          </a:prstGeom>
        </p:spPr>
        <p:txBody>
          <a:bodyPr vert="horz" wrap="square" lIns="0" tIns="13970" rIns="0" bIns="0" rtlCol="0">
            <a:spAutoFit/>
          </a:bodyPr>
          <a:lstStyle/>
          <a:p>
            <a:pPr marL="12700" marR="5080" algn="r">
              <a:lnSpc>
                <a:spcPct val="100000"/>
              </a:lnSpc>
              <a:spcBef>
                <a:spcPts val="110"/>
              </a:spcBef>
            </a:pPr>
            <a:r>
              <a:rPr lang="ar-SA" sz="3650" spc="-470" dirty="0">
                <a:solidFill>
                  <a:srgbClr val="FFFFFF"/>
                </a:solidFill>
                <a:latin typeface="Courier New"/>
                <a:cs typeface="Courier New"/>
              </a:rPr>
              <a:t>بدريه الغامدي</a:t>
            </a:r>
            <a:endParaRPr sz="3650" dirty="0">
              <a:latin typeface="Courier New"/>
              <a:cs typeface="Courier New"/>
            </a:endParaRPr>
          </a:p>
        </p:txBody>
      </p:sp>
      <p:sp>
        <p:nvSpPr>
          <p:cNvPr id="4" name="object 4"/>
          <p:cNvSpPr txBox="1"/>
          <p:nvPr/>
        </p:nvSpPr>
        <p:spPr>
          <a:xfrm>
            <a:off x="1371600" y="6845899"/>
            <a:ext cx="6172200" cy="575799"/>
          </a:xfrm>
          <a:prstGeom prst="rect">
            <a:avLst/>
          </a:prstGeom>
        </p:spPr>
        <p:txBody>
          <a:bodyPr vert="horz" wrap="square" lIns="0" tIns="13970" rIns="0" bIns="0" rtlCol="0">
            <a:spAutoFit/>
          </a:bodyPr>
          <a:lstStyle/>
          <a:p>
            <a:pPr marL="12700" marR="5080" algn="r">
              <a:lnSpc>
                <a:spcPct val="100000"/>
              </a:lnSpc>
              <a:spcBef>
                <a:spcPts val="110"/>
              </a:spcBef>
            </a:pPr>
            <a:r>
              <a:rPr lang="ar-SA" sz="3650" spc="-470" dirty="0">
                <a:solidFill>
                  <a:srgbClr val="FFFFFF"/>
                </a:solidFill>
                <a:latin typeface="Courier New"/>
                <a:cs typeface="Courier New"/>
              </a:rPr>
              <a:t>لجين الدغفق </a:t>
            </a:r>
            <a:endParaRPr sz="3650" dirty="0">
              <a:latin typeface="Courier New"/>
              <a:cs typeface="Courier New"/>
            </a:endParaRPr>
          </a:p>
        </p:txBody>
      </p:sp>
      <p:grpSp>
        <p:nvGrpSpPr>
          <p:cNvPr id="7" name="object 7"/>
          <p:cNvGrpSpPr/>
          <p:nvPr/>
        </p:nvGrpSpPr>
        <p:grpSpPr>
          <a:xfrm>
            <a:off x="10258425" y="5189522"/>
            <a:ext cx="1171575" cy="1154430"/>
            <a:chOff x="12909907" y="5189522"/>
            <a:chExt cx="1171575" cy="1154430"/>
          </a:xfrm>
        </p:grpSpPr>
        <p:sp>
          <p:nvSpPr>
            <p:cNvPr id="8" name="object 8"/>
            <p:cNvSpPr/>
            <p:nvPr/>
          </p:nvSpPr>
          <p:spPr>
            <a:xfrm>
              <a:off x="12909907" y="5189522"/>
              <a:ext cx="1171575" cy="1154430"/>
            </a:xfrm>
            <a:custGeom>
              <a:avLst/>
              <a:gdLst/>
              <a:ahLst/>
              <a:cxnLst/>
              <a:rect l="l" t="t" r="r" b="b"/>
              <a:pathLst>
                <a:path w="1171575" h="1154429">
                  <a:moveTo>
                    <a:pt x="10287" y="586740"/>
                  </a:moveTo>
                  <a:lnTo>
                    <a:pt x="2667" y="584644"/>
                  </a:lnTo>
                  <a:lnTo>
                    <a:pt x="173" y="581349"/>
                  </a:lnTo>
                  <a:lnTo>
                    <a:pt x="0" y="577215"/>
                  </a:lnTo>
                  <a:lnTo>
                    <a:pt x="1943" y="529764"/>
                  </a:lnTo>
                  <a:lnTo>
                    <a:pt x="7671" y="483468"/>
                  </a:lnTo>
                  <a:lnTo>
                    <a:pt x="17033" y="438378"/>
                  </a:lnTo>
                  <a:lnTo>
                    <a:pt x="29878" y="394642"/>
                  </a:lnTo>
                  <a:lnTo>
                    <a:pt x="46055" y="352410"/>
                  </a:lnTo>
                  <a:lnTo>
                    <a:pt x="65412" y="311828"/>
                  </a:lnTo>
                  <a:lnTo>
                    <a:pt x="87800" y="273045"/>
                  </a:lnTo>
                  <a:lnTo>
                    <a:pt x="113065" y="236210"/>
                  </a:lnTo>
                  <a:lnTo>
                    <a:pt x="141059" y="201470"/>
                  </a:lnTo>
                  <a:lnTo>
                    <a:pt x="171628" y="168973"/>
                  </a:lnTo>
                  <a:lnTo>
                    <a:pt x="204623" y="138868"/>
                  </a:lnTo>
                  <a:lnTo>
                    <a:pt x="239893" y="111303"/>
                  </a:lnTo>
                  <a:lnTo>
                    <a:pt x="277285" y="86427"/>
                  </a:lnTo>
                  <a:lnTo>
                    <a:pt x="316649" y="64386"/>
                  </a:lnTo>
                  <a:lnTo>
                    <a:pt x="357835" y="45330"/>
                  </a:lnTo>
                  <a:lnTo>
                    <a:pt x="400690" y="29406"/>
                  </a:lnTo>
                  <a:lnTo>
                    <a:pt x="445064" y="16763"/>
                  </a:lnTo>
                  <a:lnTo>
                    <a:pt x="490805" y="7549"/>
                  </a:lnTo>
                  <a:lnTo>
                    <a:pt x="537764" y="1912"/>
                  </a:lnTo>
                  <a:lnTo>
                    <a:pt x="585787" y="0"/>
                  </a:lnTo>
                  <a:lnTo>
                    <a:pt x="585791" y="17907"/>
                  </a:lnTo>
                  <a:lnTo>
                    <a:pt x="539017" y="19866"/>
                  </a:lnTo>
                  <a:lnTo>
                    <a:pt x="537506" y="19866"/>
                  </a:lnTo>
                  <a:lnTo>
                    <a:pt x="489619" y="25917"/>
                  </a:lnTo>
                  <a:lnTo>
                    <a:pt x="489324" y="25917"/>
                  </a:lnTo>
                  <a:lnTo>
                    <a:pt x="442354" y="35886"/>
                  </a:lnTo>
                  <a:lnTo>
                    <a:pt x="397322" y="49422"/>
                  </a:lnTo>
                  <a:lnTo>
                    <a:pt x="353962" y="66448"/>
                  </a:lnTo>
                  <a:lnTo>
                    <a:pt x="312446" y="86798"/>
                  </a:lnTo>
                  <a:lnTo>
                    <a:pt x="272942" y="110302"/>
                  </a:lnTo>
                  <a:lnTo>
                    <a:pt x="235622" y="136792"/>
                  </a:lnTo>
                  <a:lnTo>
                    <a:pt x="200654" y="166102"/>
                  </a:lnTo>
                  <a:lnTo>
                    <a:pt x="168210" y="198061"/>
                  </a:lnTo>
                  <a:lnTo>
                    <a:pt x="138459" y="232503"/>
                  </a:lnTo>
                  <a:lnTo>
                    <a:pt x="111571" y="269258"/>
                  </a:lnTo>
                  <a:lnTo>
                    <a:pt x="87716" y="308159"/>
                  </a:lnTo>
                  <a:lnTo>
                    <a:pt x="67065" y="349038"/>
                  </a:lnTo>
                  <a:lnTo>
                    <a:pt x="49787" y="391727"/>
                  </a:lnTo>
                  <a:lnTo>
                    <a:pt x="36053" y="436057"/>
                  </a:lnTo>
                  <a:lnTo>
                    <a:pt x="26032" y="481861"/>
                  </a:lnTo>
                  <a:lnTo>
                    <a:pt x="19895" y="528969"/>
                  </a:lnTo>
                  <a:lnTo>
                    <a:pt x="18231" y="567499"/>
                  </a:lnTo>
                  <a:lnTo>
                    <a:pt x="7620" y="567499"/>
                  </a:lnTo>
                  <a:lnTo>
                    <a:pt x="3524" y="569023"/>
                  </a:lnTo>
                  <a:lnTo>
                    <a:pt x="1428" y="572357"/>
                  </a:lnTo>
                  <a:lnTo>
                    <a:pt x="16478" y="581882"/>
                  </a:lnTo>
                  <a:lnTo>
                    <a:pt x="14382" y="585216"/>
                  </a:lnTo>
                  <a:lnTo>
                    <a:pt x="10287" y="586740"/>
                  </a:lnTo>
                  <a:close/>
                </a:path>
                <a:path w="1171575" h="1154429">
                  <a:moveTo>
                    <a:pt x="730191" y="1136427"/>
                  </a:moveTo>
                  <a:lnTo>
                    <a:pt x="585787" y="1136427"/>
                  </a:lnTo>
                  <a:lnTo>
                    <a:pt x="634818" y="1134373"/>
                  </a:lnTo>
                  <a:lnTo>
                    <a:pt x="682685" y="1128324"/>
                  </a:lnTo>
                  <a:lnTo>
                    <a:pt x="729220" y="1118448"/>
                  </a:lnTo>
                  <a:lnTo>
                    <a:pt x="774253" y="1104912"/>
                  </a:lnTo>
                  <a:lnTo>
                    <a:pt x="817612" y="1087886"/>
                  </a:lnTo>
                  <a:lnTo>
                    <a:pt x="859129" y="1067536"/>
                  </a:lnTo>
                  <a:lnTo>
                    <a:pt x="898632" y="1044032"/>
                  </a:lnTo>
                  <a:lnTo>
                    <a:pt x="935953" y="1017541"/>
                  </a:lnTo>
                  <a:lnTo>
                    <a:pt x="970920" y="988232"/>
                  </a:lnTo>
                  <a:lnTo>
                    <a:pt x="1003364" y="956273"/>
                  </a:lnTo>
                  <a:lnTo>
                    <a:pt x="1033116" y="921831"/>
                  </a:lnTo>
                  <a:lnTo>
                    <a:pt x="1060003" y="885076"/>
                  </a:lnTo>
                  <a:lnTo>
                    <a:pt x="1083858" y="846174"/>
                  </a:lnTo>
                  <a:lnTo>
                    <a:pt x="1104509" y="805295"/>
                  </a:lnTo>
                  <a:lnTo>
                    <a:pt x="1121787" y="762607"/>
                  </a:lnTo>
                  <a:lnTo>
                    <a:pt x="1135521" y="718277"/>
                  </a:lnTo>
                  <a:lnTo>
                    <a:pt x="1145542" y="672473"/>
                  </a:lnTo>
                  <a:lnTo>
                    <a:pt x="1151679" y="625365"/>
                  </a:lnTo>
                  <a:lnTo>
                    <a:pt x="1153759" y="577215"/>
                  </a:lnTo>
                  <a:lnTo>
                    <a:pt x="1151717" y="529764"/>
                  </a:lnTo>
                  <a:lnTo>
                    <a:pt x="1151683" y="528969"/>
                  </a:lnTo>
                  <a:lnTo>
                    <a:pt x="1145551" y="481861"/>
                  </a:lnTo>
                  <a:lnTo>
                    <a:pt x="1135535" y="436057"/>
                  </a:lnTo>
                  <a:lnTo>
                    <a:pt x="1121805" y="391727"/>
                  </a:lnTo>
                  <a:lnTo>
                    <a:pt x="1104531" y="349038"/>
                  </a:lnTo>
                  <a:lnTo>
                    <a:pt x="1083885" y="308159"/>
                  </a:lnTo>
                  <a:lnTo>
                    <a:pt x="1060036" y="269258"/>
                  </a:lnTo>
                  <a:lnTo>
                    <a:pt x="1033156" y="232503"/>
                  </a:lnTo>
                  <a:lnTo>
                    <a:pt x="1003414" y="198061"/>
                  </a:lnTo>
                  <a:lnTo>
                    <a:pt x="970983" y="166102"/>
                  </a:lnTo>
                  <a:lnTo>
                    <a:pt x="936031" y="136792"/>
                  </a:lnTo>
                  <a:lnTo>
                    <a:pt x="898732" y="110302"/>
                  </a:lnTo>
                  <a:lnTo>
                    <a:pt x="859256" y="86798"/>
                  </a:lnTo>
                  <a:lnTo>
                    <a:pt x="817777" y="66448"/>
                  </a:lnTo>
                  <a:lnTo>
                    <a:pt x="774470" y="49422"/>
                  </a:lnTo>
                  <a:lnTo>
                    <a:pt x="729518" y="35886"/>
                  </a:lnTo>
                  <a:lnTo>
                    <a:pt x="682688" y="25917"/>
                  </a:lnTo>
                  <a:lnTo>
                    <a:pt x="634818" y="19866"/>
                  </a:lnTo>
                  <a:lnTo>
                    <a:pt x="588060" y="17907"/>
                  </a:lnTo>
                  <a:lnTo>
                    <a:pt x="585791" y="17907"/>
                  </a:lnTo>
                  <a:lnTo>
                    <a:pt x="585787" y="0"/>
                  </a:lnTo>
                  <a:lnTo>
                    <a:pt x="633811" y="1912"/>
                  </a:lnTo>
                  <a:lnTo>
                    <a:pt x="680769" y="7549"/>
                  </a:lnTo>
                  <a:lnTo>
                    <a:pt x="726511" y="16763"/>
                  </a:lnTo>
                  <a:lnTo>
                    <a:pt x="770885" y="29406"/>
                  </a:lnTo>
                  <a:lnTo>
                    <a:pt x="813740" y="45330"/>
                  </a:lnTo>
                  <a:lnTo>
                    <a:pt x="854925" y="64386"/>
                  </a:lnTo>
                  <a:lnTo>
                    <a:pt x="894290" y="86427"/>
                  </a:lnTo>
                  <a:lnTo>
                    <a:pt x="931682" y="111303"/>
                  </a:lnTo>
                  <a:lnTo>
                    <a:pt x="966951" y="138868"/>
                  </a:lnTo>
                  <a:lnTo>
                    <a:pt x="999946" y="168973"/>
                  </a:lnTo>
                  <a:lnTo>
                    <a:pt x="1030516" y="201470"/>
                  </a:lnTo>
                  <a:lnTo>
                    <a:pt x="1058509" y="236210"/>
                  </a:lnTo>
                  <a:lnTo>
                    <a:pt x="1083775" y="273045"/>
                  </a:lnTo>
                  <a:lnTo>
                    <a:pt x="1106162" y="311828"/>
                  </a:lnTo>
                  <a:lnTo>
                    <a:pt x="1125520" y="352410"/>
                  </a:lnTo>
                  <a:lnTo>
                    <a:pt x="1141697" y="394642"/>
                  </a:lnTo>
                  <a:lnTo>
                    <a:pt x="1154542" y="438378"/>
                  </a:lnTo>
                  <a:lnTo>
                    <a:pt x="1163904" y="483468"/>
                  </a:lnTo>
                  <a:lnTo>
                    <a:pt x="1169533" y="528969"/>
                  </a:lnTo>
                  <a:lnTo>
                    <a:pt x="1171571" y="577215"/>
                  </a:lnTo>
                  <a:lnTo>
                    <a:pt x="1169632" y="624474"/>
                  </a:lnTo>
                  <a:lnTo>
                    <a:pt x="1163904" y="670771"/>
                  </a:lnTo>
                  <a:lnTo>
                    <a:pt x="1154542" y="715861"/>
                  </a:lnTo>
                  <a:lnTo>
                    <a:pt x="1141697" y="759596"/>
                  </a:lnTo>
                  <a:lnTo>
                    <a:pt x="1125520" y="801829"/>
                  </a:lnTo>
                  <a:lnTo>
                    <a:pt x="1106162" y="842411"/>
                  </a:lnTo>
                  <a:lnTo>
                    <a:pt x="1083775" y="881193"/>
                  </a:lnTo>
                  <a:lnTo>
                    <a:pt x="1058509" y="918029"/>
                  </a:lnTo>
                  <a:lnTo>
                    <a:pt x="1030516" y="952769"/>
                  </a:lnTo>
                  <a:lnTo>
                    <a:pt x="999946" y="985266"/>
                  </a:lnTo>
                  <a:lnTo>
                    <a:pt x="966951" y="1015370"/>
                  </a:lnTo>
                  <a:lnTo>
                    <a:pt x="931682" y="1042935"/>
                  </a:lnTo>
                  <a:lnTo>
                    <a:pt x="894290" y="1067812"/>
                  </a:lnTo>
                  <a:lnTo>
                    <a:pt x="854925" y="1089853"/>
                  </a:lnTo>
                  <a:lnTo>
                    <a:pt x="813740" y="1108909"/>
                  </a:lnTo>
                  <a:lnTo>
                    <a:pt x="770885" y="1124833"/>
                  </a:lnTo>
                  <a:lnTo>
                    <a:pt x="730191" y="1136427"/>
                  </a:lnTo>
                  <a:close/>
                </a:path>
                <a:path w="1171575" h="1154429">
                  <a:moveTo>
                    <a:pt x="18227" y="586740"/>
                  </a:moveTo>
                  <a:lnTo>
                    <a:pt x="10287" y="586740"/>
                  </a:lnTo>
                  <a:lnTo>
                    <a:pt x="14382" y="585216"/>
                  </a:lnTo>
                  <a:lnTo>
                    <a:pt x="16478" y="581882"/>
                  </a:lnTo>
                  <a:lnTo>
                    <a:pt x="1428" y="572357"/>
                  </a:lnTo>
                  <a:lnTo>
                    <a:pt x="3524" y="569023"/>
                  </a:lnTo>
                  <a:lnTo>
                    <a:pt x="7620" y="567499"/>
                  </a:lnTo>
                  <a:lnTo>
                    <a:pt x="15240" y="569595"/>
                  </a:lnTo>
                  <a:lnTo>
                    <a:pt x="17811" y="573119"/>
                  </a:lnTo>
                  <a:lnTo>
                    <a:pt x="17816" y="577215"/>
                  </a:lnTo>
                  <a:lnTo>
                    <a:pt x="17984" y="581120"/>
                  </a:lnTo>
                  <a:lnTo>
                    <a:pt x="18017" y="581882"/>
                  </a:lnTo>
                  <a:lnTo>
                    <a:pt x="18137" y="584644"/>
                  </a:lnTo>
                  <a:lnTo>
                    <a:pt x="18227" y="586740"/>
                  </a:lnTo>
                  <a:close/>
                </a:path>
                <a:path w="1171575" h="1154429">
                  <a:moveTo>
                    <a:pt x="17811" y="577215"/>
                  </a:moveTo>
                  <a:lnTo>
                    <a:pt x="17811" y="573119"/>
                  </a:lnTo>
                  <a:lnTo>
                    <a:pt x="15240" y="569595"/>
                  </a:lnTo>
                  <a:lnTo>
                    <a:pt x="7620" y="567499"/>
                  </a:lnTo>
                  <a:lnTo>
                    <a:pt x="18231" y="567499"/>
                  </a:lnTo>
                  <a:lnTo>
                    <a:pt x="17811" y="577215"/>
                  </a:lnTo>
                  <a:close/>
                </a:path>
                <a:path w="1171575" h="1154429">
                  <a:moveTo>
                    <a:pt x="173" y="581349"/>
                  </a:moveTo>
                  <a:lnTo>
                    <a:pt x="0" y="581120"/>
                  </a:lnTo>
                  <a:lnTo>
                    <a:pt x="4" y="577215"/>
                  </a:lnTo>
                  <a:lnTo>
                    <a:pt x="164" y="581120"/>
                  </a:lnTo>
                  <a:lnTo>
                    <a:pt x="173" y="581349"/>
                  </a:lnTo>
                  <a:close/>
                </a:path>
                <a:path w="1171575" h="1154429">
                  <a:moveTo>
                    <a:pt x="585787" y="1154239"/>
                  </a:moveTo>
                  <a:lnTo>
                    <a:pt x="537764" y="1152327"/>
                  </a:lnTo>
                  <a:lnTo>
                    <a:pt x="490805" y="1146690"/>
                  </a:lnTo>
                  <a:lnTo>
                    <a:pt x="445064" y="1137476"/>
                  </a:lnTo>
                  <a:lnTo>
                    <a:pt x="400690" y="1124833"/>
                  </a:lnTo>
                  <a:lnTo>
                    <a:pt x="357835" y="1108909"/>
                  </a:lnTo>
                  <a:lnTo>
                    <a:pt x="316649" y="1089853"/>
                  </a:lnTo>
                  <a:lnTo>
                    <a:pt x="277285" y="1067812"/>
                  </a:lnTo>
                  <a:lnTo>
                    <a:pt x="239893" y="1042935"/>
                  </a:lnTo>
                  <a:lnTo>
                    <a:pt x="204623" y="1015370"/>
                  </a:lnTo>
                  <a:lnTo>
                    <a:pt x="171628" y="985266"/>
                  </a:lnTo>
                  <a:lnTo>
                    <a:pt x="141059" y="952769"/>
                  </a:lnTo>
                  <a:lnTo>
                    <a:pt x="113065" y="918029"/>
                  </a:lnTo>
                  <a:lnTo>
                    <a:pt x="87800" y="881193"/>
                  </a:lnTo>
                  <a:lnTo>
                    <a:pt x="65412" y="842411"/>
                  </a:lnTo>
                  <a:lnTo>
                    <a:pt x="46055" y="801829"/>
                  </a:lnTo>
                  <a:lnTo>
                    <a:pt x="29878" y="759596"/>
                  </a:lnTo>
                  <a:lnTo>
                    <a:pt x="17033" y="715861"/>
                  </a:lnTo>
                  <a:lnTo>
                    <a:pt x="7671" y="670771"/>
                  </a:lnTo>
                  <a:lnTo>
                    <a:pt x="2053" y="625365"/>
                  </a:lnTo>
                  <a:lnTo>
                    <a:pt x="395" y="586740"/>
                  </a:lnTo>
                  <a:lnTo>
                    <a:pt x="309" y="584644"/>
                  </a:lnTo>
                  <a:lnTo>
                    <a:pt x="195" y="581882"/>
                  </a:lnTo>
                  <a:lnTo>
                    <a:pt x="173" y="581349"/>
                  </a:lnTo>
                  <a:lnTo>
                    <a:pt x="2667" y="584644"/>
                  </a:lnTo>
                  <a:lnTo>
                    <a:pt x="10287" y="586740"/>
                  </a:lnTo>
                  <a:lnTo>
                    <a:pt x="18227" y="586740"/>
                  </a:lnTo>
                  <a:lnTo>
                    <a:pt x="19858" y="624474"/>
                  </a:lnTo>
                  <a:lnTo>
                    <a:pt x="19897" y="625365"/>
                  </a:lnTo>
                  <a:lnTo>
                    <a:pt x="26037" y="672473"/>
                  </a:lnTo>
                  <a:lnTo>
                    <a:pt x="36063" y="718277"/>
                  </a:lnTo>
                  <a:lnTo>
                    <a:pt x="49802" y="762607"/>
                  </a:lnTo>
                  <a:lnTo>
                    <a:pt x="67086" y="805295"/>
                  </a:lnTo>
                  <a:lnTo>
                    <a:pt x="87742" y="846174"/>
                  </a:lnTo>
                  <a:lnTo>
                    <a:pt x="111602" y="885076"/>
                  </a:lnTo>
                  <a:lnTo>
                    <a:pt x="138494" y="921831"/>
                  </a:lnTo>
                  <a:lnTo>
                    <a:pt x="168248" y="956273"/>
                  </a:lnTo>
                  <a:lnTo>
                    <a:pt x="200694" y="988232"/>
                  </a:lnTo>
                  <a:lnTo>
                    <a:pt x="235663" y="1017541"/>
                  </a:lnTo>
                  <a:lnTo>
                    <a:pt x="272983" y="1044032"/>
                  </a:lnTo>
                  <a:lnTo>
                    <a:pt x="312486" y="1067536"/>
                  </a:lnTo>
                  <a:lnTo>
                    <a:pt x="353999" y="1087886"/>
                  </a:lnTo>
                  <a:lnTo>
                    <a:pt x="397355" y="1104912"/>
                  </a:lnTo>
                  <a:lnTo>
                    <a:pt x="442382" y="1118448"/>
                  </a:lnTo>
                  <a:lnTo>
                    <a:pt x="488911" y="1128324"/>
                  </a:lnTo>
                  <a:lnTo>
                    <a:pt x="536775" y="1134373"/>
                  </a:lnTo>
                  <a:lnTo>
                    <a:pt x="585787" y="1136427"/>
                  </a:lnTo>
                  <a:lnTo>
                    <a:pt x="730191" y="1136427"/>
                  </a:lnTo>
                  <a:lnTo>
                    <a:pt x="726511" y="1137476"/>
                  </a:lnTo>
                  <a:lnTo>
                    <a:pt x="687741" y="1145286"/>
                  </a:lnTo>
                  <a:lnTo>
                    <a:pt x="585787" y="1145286"/>
                  </a:lnTo>
                  <a:lnTo>
                    <a:pt x="585787" y="1154239"/>
                  </a:lnTo>
                  <a:close/>
                </a:path>
                <a:path w="1171575" h="1154429">
                  <a:moveTo>
                    <a:pt x="585787" y="1154239"/>
                  </a:moveTo>
                  <a:lnTo>
                    <a:pt x="585787" y="1145286"/>
                  </a:lnTo>
                  <a:lnTo>
                    <a:pt x="687741" y="1145286"/>
                  </a:lnTo>
                  <a:lnTo>
                    <a:pt x="680769" y="1146690"/>
                  </a:lnTo>
                  <a:lnTo>
                    <a:pt x="633811" y="1152327"/>
                  </a:lnTo>
                  <a:lnTo>
                    <a:pt x="585787" y="1154239"/>
                  </a:lnTo>
                  <a:close/>
                </a:path>
              </a:pathLst>
            </a:custGeom>
            <a:solidFill>
              <a:srgbClr val="707942"/>
            </a:solidFill>
          </p:spPr>
          <p:txBody>
            <a:bodyPr wrap="square" lIns="0" tIns="0" rIns="0" bIns="0" rtlCol="0"/>
            <a:lstStyle/>
            <a:p>
              <a:endParaRPr dirty="0"/>
            </a:p>
          </p:txBody>
        </p:sp>
        <p:pic>
          <p:nvPicPr>
            <p:cNvPr id="9" name="object 9"/>
            <p:cNvPicPr/>
            <p:nvPr/>
          </p:nvPicPr>
          <p:blipFill>
            <a:blip r:embed="rId2" cstate="print"/>
            <a:stretch>
              <a:fillRect/>
            </a:stretch>
          </p:blipFill>
          <p:spPr>
            <a:xfrm>
              <a:off x="13258011" y="5499445"/>
              <a:ext cx="475369" cy="473520"/>
            </a:xfrm>
            <a:prstGeom prst="rect">
              <a:avLst/>
            </a:prstGeom>
          </p:spPr>
        </p:pic>
      </p:grpSp>
      <p:grpSp>
        <p:nvGrpSpPr>
          <p:cNvPr id="10" name="object 10"/>
          <p:cNvGrpSpPr/>
          <p:nvPr/>
        </p:nvGrpSpPr>
        <p:grpSpPr>
          <a:xfrm>
            <a:off x="6019800" y="5189522"/>
            <a:ext cx="1171575" cy="1154430"/>
            <a:chOff x="10162604" y="5189522"/>
            <a:chExt cx="1171575" cy="1154430"/>
          </a:xfrm>
        </p:grpSpPr>
        <p:sp>
          <p:nvSpPr>
            <p:cNvPr id="11" name="object 11"/>
            <p:cNvSpPr/>
            <p:nvPr/>
          </p:nvSpPr>
          <p:spPr>
            <a:xfrm>
              <a:off x="10162604" y="5189522"/>
              <a:ext cx="1171575" cy="1154430"/>
            </a:xfrm>
            <a:custGeom>
              <a:avLst/>
              <a:gdLst/>
              <a:ahLst/>
              <a:cxnLst/>
              <a:rect l="l" t="t" r="r" b="b"/>
              <a:pathLst>
                <a:path w="1171575" h="1154429">
                  <a:moveTo>
                    <a:pt x="10287" y="586740"/>
                  </a:moveTo>
                  <a:lnTo>
                    <a:pt x="2667" y="584644"/>
                  </a:lnTo>
                  <a:lnTo>
                    <a:pt x="173" y="581349"/>
                  </a:lnTo>
                  <a:lnTo>
                    <a:pt x="0" y="577215"/>
                  </a:lnTo>
                  <a:lnTo>
                    <a:pt x="1943" y="529764"/>
                  </a:lnTo>
                  <a:lnTo>
                    <a:pt x="7671" y="483468"/>
                  </a:lnTo>
                  <a:lnTo>
                    <a:pt x="17033" y="438378"/>
                  </a:lnTo>
                  <a:lnTo>
                    <a:pt x="29878" y="394642"/>
                  </a:lnTo>
                  <a:lnTo>
                    <a:pt x="46055" y="352410"/>
                  </a:lnTo>
                  <a:lnTo>
                    <a:pt x="65412" y="311828"/>
                  </a:lnTo>
                  <a:lnTo>
                    <a:pt x="87799" y="273045"/>
                  </a:lnTo>
                  <a:lnTo>
                    <a:pt x="113065" y="236210"/>
                  </a:lnTo>
                  <a:lnTo>
                    <a:pt x="141059" y="201470"/>
                  </a:lnTo>
                  <a:lnTo>
                    <a:pt x="171628" y="168973"/>
                  </a:lnTo>
                  <a:lnTo>
                    <a:pt x="204623" y="138868"/>
                  </a:lnTo>
                  <a:lnTo>
                    <a:pt x="239892" y="111303"/>
                  </a:lnTo>
                  <a:lnTo>
                    <a:pt x="277285" y="86427"/>
                  </a:lnTo>
                  <a:lnTo>
                    <a:pt x="316649" y="64386"/>
                  </a:lnTo>
                  <a:lnTo>
                    <a:pt x="357835" y="45330"/>
                  </a:lnTo>
                  <a:lnTo>
                    <a:pt x="400690" y="29406"/>
                  </a:lnTo>
                  <a:lnTo>
                    <a:pt x="445064" y="16763"/>
                  </a:lnTo>
                  <a:lnTo>
                    <a:pt x="490805" y="7549"/>
                  </a:lnTo>
                  <a:lnTo>
                    <a:pt x="537763" y="1912"/>
                  </a:lnTo>
                  <a:lnTo>
                    <a:pt x="585787" y="0"/>
                  </a:lnTo>
                  <a:lnTo>
                    <a:pt x="585791" y="17907"/>
                  </a:lnTo>
                  <a:lnTo>
                    <a:pt x="539016" y="19866"/>
                  </a:lnTo>
                  <a:lnTo>
                    <a:pt x="537506" y="19866"/>
                  </a:lnTo>
                  <a:lnTo>
                    <a:pt x="489619" y="25917"/>
                  </a:lnTo>
                  <a:lnTo>
                    <a:pt x="489323" y="25917"/>
                  </a:lnTo>
                  <a:lnTo>
                    <a:pt x="442354" y="35886"/>
                  </a:lnTo>
                  <a:lnTo>
                    <a:pt x="397322" y="49422"/>
                  </a:lnTo>
                  <a:lnTo>
                    <a:pt x="353962" y="66448"/>
                  </a:lnTo>
                  <a:lnTo>
                    <a:pt x="312446" y="86798"/>
                  </a:lnTo>
                  <a:lnTo>
                    <a:pt x="272942" y="110302"/>
                  </a:lnTo>
                  <a:lnTo>
                    <a:pt x="235622" y="136792"/>
                  </a:lnTo>
                  <a:lnTo>
                    <a:pt x="200654" y="166102"/>
                  </a:lnTo>
                  <a:lnTo>
                    <a:pt x="168210" y="198061"/>
                  </a:lnTo>
                  <a:lnTo>
                    <a:pt x="138459" y="232503"/>
                  </a:lnTo>
                  <a:lnTo>
                    <a:pt x="111571" y="269258"/>
                  </a:lnTo>
                  <a:lnTo>
                    <a:pt x="87716" y="308159"/>
                  </a:lnTo>
                  <a:lnTo>
                    <a:pt x="67065" y="349038"/>
                  </a:lnTo>
                  <a:lnTo>
                    <a:pt x="49787" y="391727"/>
                  </a:lnTo>
                  <a:lnTo>
                    <a:pt x="36053" y="436057"/>
                  </a:lnTo>
                  <a:lnTo>
                    <a:pt x="26032" y="481861"/>
                  </a:lnTo>
                  <a:lnTo>
                    <a:pt x="19895" y="528969"/>
                  </a:lnTo>
                  <a:lnTo>
                    <a:pt x="18231" y="567499"/>
                  </a:lnTo>
                  <a:lnTo>
                    <a:pt x="7620" y="567499"/>
                  </a:lnTo>
                  <a:lnTo>
                    <a:pt x="3524" y="569023"/>
                  </a:lnTo>
                  <a:lnTo>
                    <a:pt x="1428" y="572357"/>
                  </a:lnTo>
                  <a:lnTo>
                    <a:pt x="16478" y="581882"/>
                  </a:lnTo>
                  <a:lnTo>
                    <a:pt x="14382" y="585216"/>
                  </a:lnTo>
                  <a:lnTo>
                    <a:pt x="10287" y="586740"/>
                  </a:lnTo>
                  <a:close/>
                </a:path>
                <a:path w="1171575" h="1154429">
                  <a:moveTo>
                    <a:pt x="730191" y="1136427"/>
                  </a:moveTo>
                  <a:lnTo>
                    <a:pt x="585787" y="1136427"/>
                  </a:lnTo>
                  <a:lnTo>
                    <a:pt x="634818" y="1134373"/>
                  </a:lnTo>
                  <a:lnTo>
                    <a:pt x="682685" y="1128324"/>
                  </a:lnTo>
                  <a:lnTo>
                    <a:pt x="729220" y="1118448"/>
                  </a:lnTo>
                  <a:lnTo>
                    <a:pt x="774253" y="1104912"/>
                  </a:lnTo>
                  <a:lnTo>
                    <a:pt x="817612" y="1087886"/>
                  </a:lnTo>
                  <a:lnTo>
                    <a:pt x="859128" y="1067536"/>
                  </a:lnTo>
                  <a:lnTo>
                    <a:pt x="898632" y="1044032"/>
                  </a:lnTo>
                  <a:lnTo>
                    <a:pt x="935953" y="1017541"/>
                  </a:lnTo>
                  <a:lnTo>
                    <a:pt x="970920" y="988232"/>
                  </a:lnTo>
                  <a:lnTo>
                    <a:pt x="1003364" y="956273"/>
                  </a:lnTo>
                  <a:lnTo>
                    <a:pt x="1033115" y="921831"/>
                  </a:lnTo>
                  <a:lnTo>
                    <a:pt x="1060003" y="885076"/>
                  </a:lnTo>
                  <a:lnTo>
                    <a:pt x="1083858" y="846174"/>
                  </a:lnTo>
                  <a:lnTo>
                    <a:pt x="1104509" y="805295"/>
                  </a:lnTo>
                  <a:lnTo>
                    <a:pt x="1121787" y="762607"/>
                  </a:lnTo>
                  <a:lnTo>
                    <a:pt x="1135521" y="718277"/>
                  </a:lnTo>
                  <a:lnTo>
                    <a:pt x="1145542" y="672473"/>
                  </a:lnTo>
                  <a:lnTo>
                    <a:pt x="1151679" y="625365"/>
                  </a:lnTo>
                  <a:lnTo>
                    <a:pt x="1153759" y="577215"/>
                  </a:lnTo>
                  <a:lnTo>
                    <a:pt x="1151717" y="529764"/>
                  </a:lnTo>
                  <a:lnTo>
                    <a:pt x="1145551" y="481861"/>
                  </a:lnTo>
                  <a:lnTo>
                    <a:pt x="1135535" y="436057"/>
                  </a:lnTo>
                  <a:lnTo>
                    <a:pt x="1121805" y="391727"/>
                  </a:lnTo>
                  <a:lnTo>
                    <a:pt x="1104531" y="349038"/>
                  </a:lnTo>
                  <a:lnTo>
                    <a:pt x="1083885" y="308159"/>
                  </a:lnTo>
                  <a:lnTo>
                    <a:pt x="1060036" y="269258"/>
                  </a:lnTo>
                  <a:lnTo>
                    <a:pt x="1033156" y="232503"/>
                  </a:lnTo>
                  <a:lnTo>
                    <a:pt x="1003414" y="198061"/>
                  </a:lnTo>
                  <a:lnTo>
                    <a:pt x="970983" y="166102"/>
                  </a:lnTo>
                  <a:lnTo>
                    <a:pt x="936031" y="136792"/>
                  </a:lnTo>
                  <a:lnTo>
                    <a:pt x="898732" y="110302"/>
                  </a:lnTo>
                  <a:lnTo>
                    <a:pt x="859256" y="86798"/>
                  </a:lnTo>
                  <a:lnTo>
                    <a:pt x="817777" y="66448"/>
                  </a:lnTo>
                  <a:lnTo>
                    <a:pt x="774470" y="49422"/>
                  </a:lnTo>
                  <a:lnTo>
                    <a:pt x="729518" y="35886"/>
                  </a:lnTo>
                  <a:lnTo>
                    <a:pt x="682688" y="25917"/>
                  </a:lnTo>
                  <a:lnTo>
                    <a:pt x="634818" y="19866"/>
                  </a:lnTo>
                  <a:lnTo>
                    <a:pt x="588060" y="17907"/>
                  </a:lnTo>
                  <a:lnTo>
                    <a:pt x="585791" y="17907"/>
                  </a:lnTo>
                  <a:lnTo>
                    <a:pt x="585787" y="0"/>
                  </a:lnTo>
                  <a:lnTo>
                    <a:pt x="633811" y="1912"/>
                  </a:lnTo>
                  <a:lnTo>
                    <a:pt x="680769" y="7549"/>
                  </a:lnTo>
                  <a:lnTo>
                    <a:pt x="726511" y="16763"/>
                  </a:lnTo>
                  <a:lnTo>
                    <a:pt x="770885" y="29406"/>
                  </a:lnTo>
                  <a:lnTo>
                    <a:pt x="813740" y="45330"/>
                  </a:lnTo>
                  <a:lnTo>
                    <a:pt x="854925" y="64386"/>
                  </a:lnTo>
                  <a:lnTo>
                    <a:pt x="894289" y="86427"/>
                  </a:lnTo>
                  <a:lnTo>
                    <a:pt x="931682" y="111303"/>
                  </a:lnTo>
                  <a:lnTo>
                    <a:pt x="966951" y="138868"/>
                  </a:lnTo>
                  <a:lnTo>
                    <a:pt x="999946" y="168973"/>
                  </a:lnTo>
                  <a:lnTo>
                    <a:pt x="1030516" y="201470"/>
                  </a:lnTo>
                  <a:lnTo>
                    <a:pt x="1058509" y="236210"/>
                  </a:lnTo>
                  <a:lnTo>
                    <a:pt x="1083775" y="273045"/>
                  </a:lnTo>
                  <a:lnTo>
                    <a:pt x="1106162" y="311828"/>
                  </a:lnTo>
                  <a:lnTo>
                    <a:pt x="1125520" y="352410"/>
                  </a:lnTo>
                  <a:lnTo>
                    <a:pt x="1141697" y="394642"/>
                  </a:lnTo>
                  <a:lnTo>
                    <a:pt x="1154542" y="438378"/>
                  </a:lnTo>
                  <a:lnTo>
                    <a:pt x="1163904" y="483468"/>
                  </a:lnTo>
                  <a:lnTo>
                    <a:pt x="1169533" y="528969"/>
                  </a:lnTo>
                  <a:lnTo>
                    <a:pt x="1171571" y="577215"/>
                  </a:lnTo>
                  <a:lnTo>
                    <a:pt x="1169632" y="624474"/>
                  </a:lnTo>
                  <a:lnTo>
                    <a:pt x="1163904" y="670771"/>
                  </a:lnTo>
                  <a:lnTo>
                    <a:pt x="1154542" y="715861"/>
                  </a:lnTo>
                  <a:lnTo>
                    <a:pt x="1141697" y="759596"/>
                  </a:lnTo>
                  <a:lnTo>
                    <a:pt x="1125520" y="801829"/>
                  </a:lnTo>
                  <a:lnTo>
                    <a:pt x="1106162" y="842411"/>
                  </a:lnTo>
                  <a:lnTo>
                    <a:pt x="1083775" y="881193"/>
                  </a:lnTo>
                  <a:lnTo>
                    <a:pt x="1058509" y="918029"/>
                  </a:lnTo>
                  <a:lnTo>
                    <a:pt x="1030516" y="952769"/>
                  </a:lnTo>
                  <a:lnTo>
                    <a:pt x="999946" y="985266"/>
                  </a:lnTo>
                  <a:lnTo>
                    <a:pt x="966951" y="1015370"/>
                  </a:lnTo>
                  <a:lnTo>
                    <a:pt x="931682" y="1042935"/>
                  </a:lnTo>
                  <a:lnTo>
                    <a:pt x="894289" y="1067812"/>
                  </a:lnTo>
                  <a:lnTo>
                    <a:pt x="854925" y="1089853"/>
                  </a:lnTo>
                  <a:lnTo>
                    <a:pt x="813740" y="1108909"/>
                  </a:lnTo>
                  <a:lnTo>
                    <a:pt x="770885" y="1124833"/>
                  </a:lnTo>
                  <a:lnTo>
                    <a:pt x="730191" y="1136427"/>
                  </a:lnTo>
                  <a:close/>
                </a:path>
                <a:path w="1171575" h="1154429">
                  <a:moveTo>
                    <a:pt x="18227" y="586740"/>
                  </a:moveTo>
                  <a:lnTo>
                    <a:pt x="10287" y="586740"/>
                  </a:lnTo>
                  <a:lnTo>
                    <a:pt x="14382" y="585216"/>
                  </a:lnTo>
                  <a:lnTo>
                    <a:pt x="16478" y="581882"/>
                  </a:lnTo>
                  <a:lnTo>
                    <a:pt x="1428" y="572357"/>
                  </a:lnTo>
                  <a:lnTo>
                    <a:pt x="3524" y="569023"/>
                  </a:lnTo>
                  <a:lnTo>
                    <a:pt x="7620" y="567499"/>
                  </a:lnTo>
                  <a:lnTo>
                    <a:pt x="15240" y="569595"/>
                  </a:lnTo>
                  <a:lnTo>
                    <a:pt x="17811" y="573119"/>
                  </a:lnTo>
                  <a:lnTo>
                    <a:pt x="17815" y="577215"/>
                  </a:lnTo>
                  <a:lnTo>
                    <a:pt x="17984" y="581120"/>
                  </a:lnTo>
                  <a:lnTo>
                    <a:pt x="18017" y="581882"/>
                  </a:lnTo>
                  <a:lnTo>
                    <a:pt x="18136" y="584644"/>
                  </a:lnTo>
                  <a:lnTo>
                    <a:pt x="18227" y="586740"/>
                  </a:lnTo>
                  <a:close/>
                </a:path>
                <a:path w="1171575" h="1154429">
                  <a:moveTo>
                    <a:pt x="17811" y="577215"/>
                  </a:moveTo>
                  <a:lnTo>
                    <a:pt x="17811" y="573119"/>
                  </a:lnTo>
                  <a:lnTo>
                    <a:pt x="15240" y="569595"/>
                  </a:lnTo>
                  <a:lnTo>
                    <a:pt x="7620" y="567499"/>
                  </a:lnTo>
                  <a:lnTo>
                    <a:pt x="18231" y="567499"/>
                  </a:lnTo>
                  <a:lnTo>
                    <a:pt x="17811" y="577215"/>
                  </a:lnTo>
                  <a:close/>
                </a:path>
                <a:path w="1171575" h="1154429">
                  <a:moveTo>
                    <a:pt x="173" y="581349"/>
                  </a:moveTo>
                  <a:lnTo>
                    <a:pt x="0" y="581120"/>
                  </a:lnTo>
                  <a:lnTo>
                    <a:pt x="4" y="577215"/>
                  </a:lnTo>
                  <a:lnTo>
                    <a:pt x="164" y="581120"/>
                  </a:lnTo>
                  <a:lnTo>
                    <a:pt x="173" y="581349"/>
                  </a:lnTo>
                  <a:close/>
                </a:path>
                <a:path w="1171575" h="1154429">
                  <a:moveTo>
                    <a:pt x="585787" y="1154239"/>
                  </a:moveTo>
                  <a:lnTo>
                    <a:pt x="537763" y="1152327"/>
                  </a:lnTo>
                  <a:lnTo>
                    <a:pt x="490805" y="1146690"/>
                  </a:lnTo>
                  <a:lnTo>
                    <a:pt x="445064" y="1137476"/>
                  </a:lnTo>
                  <a:lnTo>
                    <a:pt x="400690" y="1124833"/>
                  </a:lnTo>
                  <a:lnTo>
                    <a:pt x="357835" y="1108909"/>
                  </a:lnTo>
                  <a:lnTo>
                    <a:pt x="316649" y="1089853"/>
                  </a:lnTo>
                  <a:lnTo>
                    <a:pt x="277285" y="1067812"/>
                  </a:lnTo>
                  <a:lnTo>
                    <a:pt x="239892" y="1042935"/>
                  </a:lnTo>
                  <a:lnTo>
                    <a:pt x="204623" y="1015370"/>
                  </a:lnTo>
                  <a:lnTo>
                    <a:pt x="171628" y="985266"/>
                  </a:lnTo>
                  <a:lnTo>
                    <a:pt x="141059" y="952769"/>
                  </a:lnTo>
                  <a:lnTo>
                    <a:pt x="113065" y="918029"/>
                  </a:lnTo>
                  <a:lnTo>
                    <a:pt x="87799" y="881193"/>
                  </a:lnTo>
                  <a:lnTo>
                    <a:pt x="65412" y="842411"/>
                  </a:lnTo>
                  <a:lnTo>
                    <a:pt x="46055" y="801829"/>
                  </a:lnTo>
                  <a:lnTo>
                    <a:pt x="29878" y="759596"/>
                  </a:lnTo>
                  <a:lnTo>
                    <a:pt x="17033" y="715861"/>
                  </a:lnTo>
                  <a:lnTo>
                    <a:pt x="7671" y="670771"/>
                  </a:lnTo>
                  <a:lnTo>
                    <a:pt x="2053" y="625365"/>
                  </a:lnTo>
                  <a:lnTo>
                    <a:pt x="394" y="586740"/>
                  </a:lnTo>
                  <a:lnTo>
                    <a:pt x="308" y="584644"/>
                  </a:lnTo>
                  <a:lnTo>
                    <a:pt x="195" y="581882"/>
                  </a:lnTo>
                  <a:lnTo>
                    <a:pt x="173" y="581349"/>
                  </a:lnTo>
                  <a:lnTo>
                    <a:pt x="2667" y="584644"/>
                  </a:lnTo>
                  <a:lnTo>
                    <a:pt x="10287" y="586740"/>
                  </a:lnTo>
                  <a:lnTo>
                    <a:pt x="18227" y="586740"/>
                  </a:lnTo>
                  <a:lnTo>
                    <a:pt x="19858" y="624474"/>
                  </a:lnTo>
                  <a:lnTo>
                    <a:pt x="19897" y="625365"/>
                  </a:lnTo>
                  <a:lnTo>
                    <a:pt x="26037" y="672473"/>
                  </a:lnTo>
                  <a:lnTo>
                    <a:pt x="36063" y="718277"/>
                  </a:lnTo>
                  <a:lnTo>
                    <a:pt x="49802" y="762607"/>
                  </a:lnTo>
                  <a:lnTo>
                    <a:pt x="67086" y="805295"/>
                  </a:lnTo>
                  <a:lnTo>
                    <a:pt x="87742" y="846174"/>
                  </a:lnTo>
                  <a:lnTo>
                    <a:pt x="111601" y="885076"/>
                  </a:lnTo>
                  <a:lnTo>
                    <a:pt x="138493" y="921831"/>
                  </a:lnTo>
                  <a:lnTo>
                    <a:pt x="168248" y="956273"/>
                  </a:lnTo>
                  <a:lnTo>
                    <a:pt x="200694" y="988232"/>
                  </a:lnTo>
                  <a:lnTo>
                    <a:pt x="235663" y="1017541"/>
                  </a:lnTo>
                  <a:lnTo>
                    <a:pt x="272983" y="1044032"/>
                  </a:lnTo>
                  <a:lnTo>
                    <a:pt x="312485" y="1067536"/>
                  </a:lnTo>
                  <a:lnTo>
                    <a:pt x="353999" y="1087886"/>
                  </a:lnTo>
                  <a:lnTo>
                    <a:pt x="397355" y="1104912"/>
                  </a:lnTo>
                  <a:lnTo>
                    <a:pt x="442382" y="1118448"/>
                  </a:lnTo>
                  <a:lnTo>
                    <a:pt x="488911" y="1128324"/>
                  </a:lnTo>
                  <a:lnTo>
                    <a:pt x="536775" y="1134373"/>
                  </a:lnTo>
                  <a:lnTo>
                    <a:pt x="585787" y="1136427"/>
                  </a:lnTo>
                  <a:lnTo>
                    <a:pt x="730191" y="1136427"/>
                  </a:lnTo>
                  <a:lnTo>
                    <a:pt x="726511" y="1137476"/>
                  </a:lnTo>
                  <a:lnTo>
                    <a:pt x="687741" y="1145286"/>
                  </a:lnTo>
                  <a:lnTo>
                    <a:pt x="585787" y="1145286"/>
                  </a:lnTo>
                  <a:lnTo>
                    <a:pt x="585787" y="1154239"/>
                  </a:lnTo>
                  <a:close/>
                </a:path>
                <a:path w="1171575" h="1154429">
                  <a:moveTo>
                    <a:pt x="585787" y="1154239"/>
                  </a:moveTo>
                  <a:lnTo>
                    <a:pt x="585787" y="1145286"/>
                  </a:lnTo>
                  <a:lnTo>
                    <a:pt x="687741" y="1145286"/>
                  </a:lnTo>
                  <a:lnTo>
                    <a:pt x="680769" y="1146690"/>
                  </a:lnTo>
                  <a:lnTo>
                    <a:pt x="633811" y="1152327"/>
                  </a:lnTo>
                  <a:lnTo>
                    <a:pt x="585787" y="1154239"/>
                  </a:lnTo>
                  <a:close/>
                </a:path>
              </a:pathLst>
            </a:custGeom>
            <a:solidFill>
              <a:srgbClr val="707942"/>
            </a:solidFill>
          </p:spPr>
          <p:txBody>
            <a:bodyPr wrap="square" lIns="0" tIns="0" rIns="0" bIns="0" rtlCol="0"/>
            <a:lstStyle/>
            <a:p>
              <a:endParaRPr/>
            </a:p>
          </p:txBody>
        </p:sp>
        <p:pic>
          <p:nvPicPr>
            <p:cNvPr id="12" name="object 12"/>
            <p:cNvPicPr/>
            <p:nvPr/>
          </p:nvPicPr>
          <p:blipFill>
            <a:blip r:embed="rId2" cstate="print"/>
            <a:stretch>
              <a:fillRect/>
            </a:stretch>
          </p:blipFill>
          <p:spPr>
            <a:xfrm>
              <a:off x="10529008" y="5499445"/>
              <a:ext cx="475369" cy="47352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46139" y="3507806"/>
            <a:ext cx="11060061" cy="6600525"/>
          </a:xfrm>
          <a:prstGeom prst="rect">
            <a:avLst/>
          </a:prstGeom>
        </p:spPr>
        <p:txBody>
          <a:bodyPr vert="horz" wrap="square" lIns="0" tIns="166370" rIns="0" bIns="0" rtlCol="0">
            <a:spAutoFit/>
          </a:bodyPr>
          <a:lstStyle/>
          <a:p>
            <a:pPr algn="r" rtl="1"/>
            <a:r>
              <a:rPr lang="ar-SA" sz="2200" dirty="0">
                <a:solidFill>
                  <a:schemeClr val="bg1">
                    <a:lumMod val="95000"/>
                  </a:schemeClr>
                </a:solidFill>
                <a:latin typeface="+mj-lt"/>
              </a:rPr>
              <a:t>تعتمد فكرة</a:t>
            </a:r>
            <a:r>
              <a:rPr lang="en-US" sz="2200" b="1" dirty="0" err="1">
                <a:solidFill>
                  <a:schemeClr val="bg1">
                    <a:lumMod val="95000"/>
                  </a:schemeClr>
                </a:solidFill>
                <a:latin typeface="+mj-lt"/>
              </a:rPr>
              <a:t>AbsherBot</a:t>
            </a:r>
            <a:r>
              <a:rPr lang="en-US" sz="2200" dirty="0">
                <a:solidFill>
                  <a:schemeClr val="bg1">
                    <a:lumMod val="95000"/>
                  </a:schemeClr>
                </a:solidFill>
                <a:latin typeface="+mj-lt"/>
              </a:rPr>
              <a:t> </a:t>
            </a:r>
            <a:r>
              <a:rPr lang="ar-SA" sz="2200" dirty="0">
                <a:solidFill>
                  <a:schemeClr val="bg1">
                    <a:lumMod val="95000"/>
                  </a:schemeClr>
                </a:solidFill>
                <a:latin typeface="+mj-lt"/>
              </a:rPr>
              <a:t> على أتمتة رحلة المستخدم داخل الخدمات الحكومية، بما ينسجم تمامًا مع مسار </a:t>
            </a:r>
            <a:r>
              <a:rPr lang="ar-SA" sz="2200" i="1" dirty="0">
                <a:solidFill>
                  <a:schemeClr val="bg1">
                    <a:lumMod val="95000"/>
                  </a:schemeClr>
                </a:solidFill>
                <a:latin typeface="+mj-lt"/>
              </a:rPr>
              <a:t>ابتكار وتطوير خدمات أبشر</a:t>
            </a:r>
            <a:r>
              <a:rPr lang="ar-SA" sz="2200" dirty="0">
                <a:solidFill>
                  <a:schemeClr val="bg1">
                    <a:lumMod val="95000"/>
                  </a:schemeClr>
                </a:solidFill>
                <a:latin typeface="+mj-lt"/>
              </a:rPr>
              <a:t>.</a:t>
            </a:r>
          </a:p>
          <a:p>
            <a:pPr algn="r" rtl="1"/>
            <a:endParaRPr lang="ar-SA" sz="2200" dirty="0">
              <a:solidFill>
                <a:schemeClr val="bg1">
                  <a:lumMod val="95000"/>
                </a:schemeClr>
              </a:solidFill>
              <a:latin typeface="+mj-lt"/>
            </a:endParaRPr>
          </a:p>
          <a:p>
            <a:pPr algn="r" rtl="1"/>
            <a:r>
              <a:rPr lang="ar-SA" sz="2200" dirty="0">
                <a:solidFill>
                  <a:schemeClr val="bg1">
                    <a:lumMod val="95000"/>
                  </a:schemeClr>
                </a:solidFill>
                <a:latin typeface="+mj-lt"/>
              </a:rPr>
              <a:t>تركّز الفكرة على:</a:t>
            </a:r>
          </a:p>
          <a:p>
            <a:pPr algn="r" rtl="1"/>
            <a:endParaRPr lang="ar-SA" sz="2200" dirty="0">
              <a:solidFill>
                <a:schemeClr val="bg1">
                  <a:lumMod val="95000"/>
                </a:schemeClr>
              </a:solidFill>
              <a:latin typeface="+mj-lt"/>
            </a:endParaRPr>
          </a:p>
          <a:p>
            <a:pPr algn="r" rtl="1"/>
            <a:endParaRPr lang="ar-SA" sz="2200" dirty="0">
              <a:solidFill>
                <a:schemeClr val="bg1">
                  <a:lumMod val="95000"/>
                </a:schemeClr>
              </a:solidFill>
              <a:latin typeface="+mj-lt"/>
            </a:endParaRPr>
          </a:p>
          <a:p>
            <a:pPr marL="342900" indent="-342900" algn="r" rtl="1">
              <a:buFont typeface="Arial" panose="020B0604020202020204" pitchFamily="34" charset="0"/>
              <a:buChar char="•"/>
            </a:pPr>
            <a:r>
              <a:rPr lang="ar-SA" sz="2200" dirty="0">
                <a:solidFill>
                  <a:schemeClr val="bg1">
                    <a:lumMod val="95000"/>
                  </a:schemeClr>
                </a:solidFill>
                <a:latin typeface="+mj-lt"/>
              </a:rPr>
              <a:t>تبسيط الإجراءات الحكومية وجعلها أكثر وضوحًا وسلاسة.</a:t>
            </a:r>
          </a:p>
          <a:p>
            <a:pPr marL="342900" indent="-342900" algn="r" rtl="1">
              <a:buFont typeface="Arial" panose="020B0604020202020204" pitchFamily="34" charset="0"/>
              <a:buChar char="•"/>
            </a:pPr>
            <a:endParaRPr lang="ar-SA" sz="2200" dirty="0">
              <a:solidFill>
                <a:schemeClr val="bg1">
                  <a:lumMod val="95000"/>
                </a:schemeClr>
              </a:solidFill>
              <a:latin typeface="+mj-lt"/>
            </a:endParaRPr>
          </a:p>
          <a:p>
            <a:pPr marL="342900" indent="-342900" algn="r" rtl="1">
              <a:buFont typeface="Arial" panose="020B0604020202020204" pitchFamily="34" charset="0"/>
              <a:buChar char="•"/>
            </a:pPr>
            <a:r>
              <a:rPr lang="ar-SA" sz="2200" dirty="0">
                <a:solidFill>
                  <a:schemeClr val="bg1">
                    <a:lumMod val="95000"/>
                  </a:schemeClr>
                </a:solidFill>
                <a:latin typeface="+mj-lt"/>
              </a:rPr>
              <a:t>تمكين المستخدم من إتمام الخدمة بالكامل دون تدخل يدوي.</a:t>
            </a:r>
          </a:p>
          <a:p>
            <a:pPr marL="342900" indent="-342900" algn="r" rtl="1">
              <a:buFont typeface="Arial" panose="020B0604020202020204" pitchFamily="34" charset="0"/>
              <a:buChar char="•"/>
            </a:pPr>
            <a:endParaRPr lang="ar-SA" sz="2200" dirty="0">
              <a:solidFill>
                <a:schemeClr val="bg1">
                  <a:lumMod val="95000"/>
                </a:schemeClr>
              </a:solidFill>
              <a:latin typeface="+mj-lt"/>
            </a:endParaRPr>
          </a:p>
          <a:p>
            <a:pPr marL="342900" indent="-342900" algn="r" rtl="1">
              <a:buFont typeface="Arial" panose="020B0604020202020204" pitchFamily="34" charset="0"/>
              <a:buChar char="•"/>
            </a:pPr>
            <a:r>
              <a:rPr lang="ar-SA" sz="2200" dirty="0">
                <a:solidFill>
                  <a:schemeClr val="bg1">
                    <a:lumMod val="95000"/>
                  </a:schemeClr>
                </a:solidFill>
                <a:latin typeface="+mj-lt"/>
              </a:rPr>
              <a:t>رفع جودة التجربة من خلال الاستفادة من الذكاء الاصطناعي والتكاملات التقنية.</a:t>
            </a:r>
          </a:p>
          <a:p>
            <a:pPr marL="342900" indent="-342900" algn="r" rtl="1">
              <a:buFont typeface="Arial" panose="020B0604020202020204" pitchFamily="34" charset="0"/>
              <a:buChar char="•"/>
            </a:pPr>
            <a:endParaRPr lang="ar-SA" sz="2200" dirty="0">
              <a:solidFill>
                <a:schemeClr val="bg1">
                  <a:lumMod val="95000"/>
                </a:schemeClr>
              </a:solidFill>
              <a:latin typeface="+mj-lt"/>
            </a:endParaRPr>
          </a:p>
          <a:p>
            <a:pPr marL="342900" indent="-342900" algn="r" rtl="1">
              <a:buFont typeface="Arial" panose="020B0604020202020204" pitchFamily="34" charset="0"/>
              <a:buChar char="•"/>
            </a:pPr>
            <a:r>
              <a:rPr lang="ar-SA" sz="2200" dirty="0">
                <a:solidFill>
                  <a:schemeClr val="bg1">
                    <a:lumMod val="95000"/>
                  </a:schemeClr>
                </a:solidFill>
                <a:latin typeface="+mj-lt"/>
              </a:rPr>
              <a:t>دعم أهداف الجهات الحكومية في تحسين الكفاءة وتقليل الضغط التشغيلي.</a:t>
            </a:r>
          </a:p>
          <a:p>
            <a:pPr marL="342900" indent="-342900" algn="r" rtl="1">
              <a:buFont typeface="Arial" panose="020B0604020202020204" pitchFamily="34" charset="0"/>
              <a:buChar char="•"/>
            </a:pPr>
            <a:endParaRPr lang="ar-SA" sz="2200" dirty="0">
              <a:solidFill>
                <a:schemeClr val="bg1">
                  <a:lumMod val="95000"/>
                </a:schemeClr>
              </a:solidFill>
              <a:latin typeface="+mj-lt"/>
            </a:endParaRPr>
          </a:p>
          <a:p>
            <a:pPr algn="r" rtl="1"/>
            <a:endParaRPr lang="ar-SA" sz="2200" dirty="0">
              <a:solidFill>
                <a:schemeClr val="bg1">
                  <a:lumMod val="95000"/>
                </a:schemeClr>
              </a:solidFill>
              <a:latin typeface="+mj-lt"/>
            </a:endParaRPr>
          </a:p>
          <a:p>
            <a:pPr algn="r" rtl="1"/>
            <a:r>
              <a:rPr lang="ar-SA" sz="2200" dirty="0">
                <a:solidFill>
                  <a:schemeClr val="bg1">
                    <a:lumMod val="95000"/>
                  </a:schemeClr>
                </a:solidFill>
                <a:latin typeface="+mj-lt"/>
              </a:rPr>
              <a:t>وبذلك تُقدّم الفكرة حلًا مبتكرًا يعالج التحديات الحالية، ويحقق توافقًا مباشرًا مع متطلبات المسار المستهدف.</a:t>
            </a:r>
          </a:p>
        </p:txBody>
      </p:sp>
      <p:sp>
        <p:nvSpPr>
          <p:cNvPr id="3" name="object 3"/>
          <p:cNvSpPr txBox="1">
            <a:spLocks noGrp="1"/>
          </p:cNvSpPr>
          <p:nvPr>
            <p:ph type="title"/>
          </p:nvPr>
        </p:nvSpPr>
        <p:spPr>
          <a:xfrm>
            <a:off x="227926" y="1485900"/>
            <a:ext cx="11277600" cy="751488"/>
          </a:xfrm>
          <a:prstGeom prst="rect">
            <a:avLst/>
          </a:prstGeom>
        </p:spPr>
        <p:txBody>
          <a:bodyPr vert="horz" wrap="square" lIns="0" tIns="12700" rIns="0" bIns="0" rtlCol="0">
            <a:spAutoFit/>
          </a:bodyPr>
          <a:lstStyle/>
          <a:p>
            <a:pPr algn="r"/>
            <a:r>
              <a:rPr lang="ar-SA" sz="4800" spc="-405" dirty="0">
                <a:solidFill>
                  <a:srgbClr val="FF7300"/>
                </a:solidFill>
              </a:rPr>
              <a:t>وصف ومواءمة </a:t>
            </a:r>
            <a:r>
              <a:rPr lang="ar-SA" sz="4800" spc="-405" dirty="0">
                <a:solidFill>
                  <a:srgbClr val="FF7300"/>
                </a:solidFill>
                <a:latin typeface="+mn-lt"/>
              </a:rPr>
              <a:t>الفكرة</a:t>
            </a:r>
            <a:r>
              <a:rPr lang="ar-SA" sz="4800" spc="-405" dirty="0">
                <a:solidFill>
                  <a:srgbClr val="FF7300"/>
                </a:solidFill>
              </a:rPr>
              <a:t> للمسار : </a:t>
            </a:r>
          </a:p>
        </p:txBody>
      </p:sp>
      <p:sp>
        <p:nvSpPr>
          <p:cNvPr id="6" name="object 2">
            <a:extLst>
              <a:ext uri="{FF2B5EF4-FFF2-40B4-BE49-F238E27FC236}">
                <a16:creationId xmlns:a16="http://schemas.microsoft.com/office/drawing/2014/main" id="{2D0B70D8-91B8-D0BA-8EE6-D7F2034D9ADE}"/>
              </a:ext>
            </a:extLst>
          </p:cNvPr>
          <p:cNvSpPr txBox="1">
            <a:spLocks/>
          </p:cNvSpPr>
          <p:nvPr/>
        </p:nvSpPr>
        <p:spPr>
          <a:xfrm>
            <a:off x="8124825" y="2362676"/>
            <a:ext cx="3810000" cy="883575"/>
          </a:xfrm>
          <a:prstGeom prst="rect">
            <a:avLst/>
          </a:prstGeom>
        </p:spPr>
        <p:txBody>
          <a:bodyPr vert="horz" wrap="square" lIns="0" tIns="166370" rIns="0" bIns="0" rtlCol="0">
            <a:spAutoFit/>
          </a:bodyPr>
          <a:lstStyle>
            <a:lvl1pPr marL="0">
              <a:defRPr sz="4650" b="0" i="0">
                <a:solidFill>
                  <a:srgbClr val="FFCB00"/>
                </a:solidFill>
                <a:latin typeface="Courier New"/>
                <a:ea typeface="+mn-ea"/>
                <a:cs typeface="Courier New"/>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err="1">
                <a:latin typeface="+mj-lt"/>
              </a:rPr>
              <a:t>AbsherBot</a:t>
            </a:r>
            <a:endParaRPr lang="ar-SA" sz="3200" dirty="0">
              <a:latin typeface="+mj-lt"/>
            </a:endParaRPr>
          </a:p>
        </p:txBody>
      </p:sp>
      <p:pic>
        <p:nvPicPr>
          <p:cNvPr id="8" name="Picture 7" descr="A person wearing a virtual reality goggles&#10;&#10;AI-generated content may be incorrect.">
            <a:extLst>
              <a:ext uri="{FF2B5EF4-FFF2-40B4-BE49-F238E27FC236}">
                <a16:creationId xmlns:a16="http://schemas.microsoft.com/office/drawing/2014/main" id="{6EACE3AD-D00B-6FFC-EBAA-E8372D0F4928}"/>
              </a:ext>
            </a:extLst>
          </p:cNvPr>
          <p:cNvPicPr>
            <a:picLocks noChangeAspect="1"/>
          </p:cNvPicPr>
          <p:nvPr/>
        </p:nvPicPr>
        <p:blipFill>
          <a:blip r:embed="rId3"/>
          <a:stretch>
            <a:fillRect/>
          </a:stretch>
        </p:blipFill>
        <p:spPr>
          <a:xfrm>
            <a:off x="11934825" y="-116754"/>
            <a:ext cx="6781800" cy="104037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1010-A2A7-966B-8BA8-3814AE329AE5}"/>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8EC7346-5A3D-984F-C6CE-2B3C3C7AB845}"/>
              </a:ext>
            </a:extLst>
          </p:cNvPr>
          <p:cNvSpPr txBox="1">
            <a:spLocks noGrp="1"/>
          </p:cNvSpPr>
          <p:nvPr>
            <p:ph type="title"/>
          </p:nvPr>
        </p:nvSpPr>
        <p:spPr>
          <a:xfrm>
            <a:off x="11277600" y="876300"/>
            <a:ext cx="6182860" cy="751488"/>
          </a:xfrm>
          <a:prstGeom prst="rect">
            <a:avLst/>
          </a:prstGeom>
        </p:spPr>
        <p:txBody>
          <a:bodyPr vert="horz" wrap="square" lIns="0" tIns="12700" rIns="0" bIns="0" rtlCol="0">
            <a:spAutoFit/>
          </a:bodyPr>
          <a:lstStyle/>
          <a:p>
            <a:pPr marL="12700" marR="5080" algn="r">
              <a:lnSpc>
                <a:spcPct val="100000"/>
              </a:lnSpc>
              <a:spcBef>
                <a:spcPts val="100"/>
              </a:spcBef>
            </a:pPr>
            <a:r>
              <a:rPr lang="ar-SA" sz="4800" spc="-405" dirty="0">
                <a:solidFill>
                  <a:srgbClr val="FF7300"/>
                </a:solidFill>
              </a:rPr>
              <a:t>المشكله و حلها :</a:t>
            </a:r>
          </a:p>
        </p:txBody>
      </p:sp>
      <p:sp>
        <p:nvSpPr>
          <p:cNvPr id="11" name="TextBox 10">
            <a:extLst>
              <a:ext uri="{FF2B5EF4-FFF2-40B4-BE49-F238E27FC236}">
                <a16:creationId xmlns:a16="http://schemas.microsoft.com/office/drawing/2014/main" id="{61DF006B-F821-4D21-841F-63EE0AAC9EA7}"/>
              </a:ext>
            </a:extLst>
          </p:cNvPr>
          <p:cNvSpPr txBox="1"/>
          <p:nvPr/>
        </p:nvSpPr>
        <p:spPr>
          <a:xfrm>
            <a:off x="8345035" y="2653353"/>
            <a:ext cx="9144000" cy="6124754"/>
          </a:xfrm>
          <a:prstGeom prst="rect">
            <a:avLst/>
          </a:prstGeom>
          <a:noFill/>
        </p:spPr>
        <p:txBody>
          <a:bodyPr wrap="square">
            <a:spAutoFit/>
          </a:bodyPr>
          <a:lstStyle/>
          <a:p>
            <a:pPr rtl="1">
              <a:buNone/>
            </a:pPr>
            <a:r>
              <a:rPr lang="ar-SA" sz="2800" b="1" dirty="0">
                <a:solidFill>
                  <a:schemeClr val="bg1">
                    <a:lumMod val="95000"/>
                  </a:schemeClr>
                </a:solidFill>
                <a:latin typeface="+mn-lt"/>
              </a:rPr>
              <a:t>يعتمد </a:t>
            </a:r>
            <a:r>
              <a:rPr lang="en-US" sz="2800" b="1" dirty="0" err="1">
                <a:solidFill>
                  <a:schemeClr val="bg1">
                    <a:lumMod val="95000"/>
                  </a:schemeClr>
                </a:solidFill>
                <a:latin typeface="+mn-lt"/>
              </a:rPr>
              <a:t>AbsherBot</a:t>
            </a:r>
            <a:r>
              <a:rPr lang="en-US" sz="2800" b="1" dirty="0">
                <a:solidFill>
                  <a:schemeClr val="bg1">
                    <a:lumMod val="95000"/>
                  </a:schemeClr>
                </a:solidFill>
                <a:latin typeface="+mn-lt"/>
              </a:rPr>
              <a:t> </a:t>
            </a:r>
            <a:r>
              <a:rPr lang="ar-SA" sz="2800" b="1" dirty="0">
                <a:solidFill>
                  <a:schemeClr val="bg1">
                    <a:lumMod val="95000"/>
                  </a:schemeClr>
                </a:solidFill>
                <a:latin typeface="+mn-lt"/>
              </a:rPr>
              <a:t>على البيانات التالية:</a:t>
            </a:r>
          </a:p>
          <a:p>
            <a:pPr rtl="1">
              <a:buNone/>
            </a:pPr>
            <a:endParaRPr lang="ar-SA" sz="2800" dirty="0">
              <a:solidFill>
                <a:schemeClr val="bg1">
                  <a:lumMod val="95000"/>
                </a:schemeClr>
              </a:solidFill>
              <a:latin typeface="+mn-lt"/>
            </a:endParaRPr>
          </a:p>
          <a:p>
            <a:pPr rtl="1">
              <a:buFont typeface="Arial" panose="020B0604020202020204" pitchFamily="34" charset="0"/>
              <a:buChar char="•"/>
            </a:pPr>
            <a:r>
              <a:rPr lang="ar-SA" sz="2800" dirty="0">
                <a:solidFill>
                  <a:schemeClr val="bg1">
                    <a:lumMod val="95000"/>
                  </a:schemeClr>
                </a:solidFill>
                <a:latin typeface="+mn-lt"/>
              </a:rPr>
              <a:t>بيانات المستخدم .</a:t>
            </a:r>
          </a:p>
          <a:p>
            <a:pPr rtl="1">
              <a:buFont typeface="Arial" panose="020B0604020202020204" pitchFamily="34" charset="0"/>
              <a:buChar char="•"/>
            </a:pPr>
            <a:r>
              <a:rPr lang="ar-SA" sz="2800" dirty="0">
                <a:solidFill>
                  <a:schemeClr val="bg1">
                    <a:lumMod val="95000"/>
                  </a:schemeClr>
                </a:solidFill>
                <a:latin typeface="+mn-lt"/>
              </a:rPr>
              <a:t>توفر المواعيد.</a:t>
            </a:r>
          </a:p>
          <a:p>
            <a:pPr rtl="1">
              <a:buFont typeface="Arial" panose="020B0604020202020204" pitchFamily="34" charset="0"/>
              <a:buChar char="•"/>
            </a:pPr>
            <a:r>
              <a:rPr lang="ar-SA" sz="2800" dirty="0">
                <a:solidFill>
                  <a:schemeClr val="bg1">
                    <a:lumMod val="95000"/>
                  </a:schemeClr>
                </a:solidFill>
                <a:latin typeface="+mn-lt"/>
              </a:rPr>
              <a:t>العنوان الوطني.</a:t>
            </a:r>
          </a:p>
          <a:p>
            <a:pPr rtl="1">
              <a:buFont typeface="Arial" panose="020B0604020202020204" pitchFamily="34" charset="0"/>
              <a:buChar char="•"/>
            </a:pPr>
            <a:r>
              <a:rPr lang="ar-SA" sz="2800" dirty="0">
                <a:solidFill>
                  <a:schemeClr val="bg1">
                    <a:lumMod val="95000"/>
                  </a:schemeClr>
                </a:solidFill>
                <a:latin typeface="+mn-lt"/>
              </a:rPr>
              <a:t>بيانات الخدمات السابقة.</a:t>
            </a:r>
          </a:p>
          <a:p>
            <a:pPr rtl="1">
              <a:buFont typeface="Arial" panose="020B0604020202020204" pitchFamily="34" charset="0"/>
              <a:buChar char="•"/>
            </a:pPr>
            <a:r>
              <a:rPr lang="ar-SA" sz="2800" dirty="0">
                <a:solidFill>
                  <a:schemeClr val="bg1">
                    <a:lumMod val="95000"/>
                  </a:schemeClr>
                </a:solidFill>
                <a:latin typeface="+mn-lt"/>
              </a:rPr>
              <a:t>المستندات المطلوبة للخدمة.</a:t>
            </a:r>
          </a:p>
          <a:p>
            <a:pPr rtl="1">
              <a:buNone/>
            </a:pPr>
            <a:endParaRPr lang="ar-SA" sz="2800" b="1" dirty="0">
              <a:solidFill>
                <a:schemeClr val="bg1">
                  <a:lumMod val="95000"/>
                </a:schemeClr>
              </a:solidFill>
              <a:latin typeface="+mn-lt"/>
            </a:endParaRPr>
          </a:p>
          <a:p>
            <a:pPr rtl="1">
              <a:buNone/>
            </a:pPr>
            <a:r>
              <a:rPr lang="ar-SA" sz="2800" b="1" dirty="0">
                <a:solidFill>
                  <a:schemeClr val="bg1">
                    <a:lumMod val="95000"/>
                  </a:schemeClr>
                </a:solidFill>
                <a:latin typeface="+mn-lt"/>
              </a:rPr>
              <a:t>ويتم استخدامها لـ:</a:t>
            </a:r>
          </a:p>
          <a:p>
            <a:pPr rtl="1">
              <a:buNone/>
            </a:pPr>
            <a:endParaRPr lang="ar-SA" sz="2800" dirty="0">
              <a:solidFill>
                <a:schemeClr val="bg1">
                  <a:lumMod val="95000"/>
                </a:schemeClr>
              </a:solidFill>
              <a:latin typeface="+mn-lt"/>
            </a:endParaRPr>
          </a:p>
          <a:p>
            <a:pPr rtl="1">
              <a:buFont typeface="Arial" panose="020B0604020202020204" pitchFamily="34" charset="0"/>
              <a:buChar char="•"/>
            </a:pPr>
            <a:r>
              <a:rPr lang="ar-SA" sz="2800" dirty="0">
                <a:solidFill>
                  <a:schemeClr val="bg1">
                    <a:lumMod val="95000"/>
                  </a:schemeClr>
                </a:solidFill>
                <a:latin typeface="+mn-lt"/>
              </a:rPr>
              <a:t>اختيار أنسب موعد .</a:t>
            </a:r>
          </a:p>
          <a:p>
            <a:pPr rtl="1">
              <a:buFont typeface="Arial" panose="020B0604020202020204" pitchFamily="34" charset="0"/>
              <a:buChar char="•"/>
            </a:pPr>
            <a:r>
              <a:rPr lang="ar-SA" sz="2800" dirty="0">
                <a:solidFill>
                  <a:schemeClr val="bg1">
                    <a:lumMod val="95000"/>
                  </a:schemeClr>
                </a:solidFill>
                <a:latin typeface="+mn-lt"/>
              </a:rPr>
              <a:t>تعبئة النماذج آليًا.</a:t>
            </a:r>
          </a:p>
          <a:p>
            <a:pPr rtl="1">
              <a:buFont typeface="Arial" panose="020B0604020202020204" pitchFamily="34" charset="0"/>
              <a:buChar char="•"/>
            </a:pPr>
            <a:r>
              <a:rPr lang="ar-SA" sz="2800" dirty="0">
                <a:solidFill>
                  <a:schemeClr val="bg1">
                    <a:lumMod val="95000"/>
                  </a:schemeClr>
                </a:solidFill>
                <a:latin typeface="+mn-lt"/>
              </a:rPr>
              <a:t>التحقق من المستندات.</a:t>
            </a:r>
          </a:p>
          <a:p>
            <a:pPr rtl="1">
              <a:buFont typeface="Arial" panose="020B0604020202020204" pitchFamily="34" charset="0"/>
              <a:buChar char="•"/>
            </a:pPr>
            <a:r>
              <a:rPr lang="ar-SA" sz="2800" dirty="0">
                <a:solidFill>
                  <a:schemeClr val="bg1">
                    <a:lumMod val="95000"/>
                  </a:schemeClr>
                </a:solidFill>
                <a:latin typeface="+mn-lt"/>
              </a:rPr>
              <a:t>تنفيذ الخدمة بدقة عالية.</a:t>
            </a:r>
          </a:p>
        </p:txBody>
      </p:sp>
    </p:spTree>
    <p:extLst>
      <p:ext uri="{BB962C8B-B14F-4D97-AF65-F5344CB8AC3E}">
        <p14:creationId xmlns:p14="http://schemas.microsoft.com/office/powerpoint/2010/main" val="281828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88DF-53E1-4E15-5AA3-08F1A45C231D}"/>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BDE54D77-EFD6-7040-E6B6-45F50C2D99DC}"/>
              </a:ext>
            </a:extLst>
          </p:cNvPr>
          <p:cNvSpPr txBox="1">
            <a:spLocks noGrp="1"/>
          </p:cNvSpPr>
          <p:nvPr>
            <p:ph type="title"/>
          </p:nvPr>
        </p:nvSpPr>
        <p:spPr>
          <a:xfrm>
            <a:off x="9525000" y="647700"/>
            <a:ext cx="8316460" cy="751488"/>
          </a:xfrm>
          <a:prstGeom prst="rect">
            <a:avLst/>
          </a:prstGeom>
        </p:spPr>
        <p:txBody>
          <a:bodyPr vert="horz" wrap="square" lIns="0" tIns="12700" rIns="0" bIns="0" rtlCol="0">
            <a:spAutoFit/>
          </a:bodyPr>
          <a:lstStyle/>
          <a:p>
            <a:pPr marL="12700" marR="5080" algn="r">
              <a:spcBef>
                <a:spcPts val="100"/>
              </a:spcBef>
            </a:pPr>
            <a:r>
              <a:rPr lang="ar-SA" sz="4800" spc="-405" dirty="0">
                <a:solidFill>
                  <a:srgbClr val="FF7300"/>
                </a:solidFill>
              </a:rPr>
              <a:t>البيانات المستخدمه :</a:t>
            </a:r>
          </a:p>
        </p:txBody>
      </p:sp>
      <p:sp>
        <p:nvSpPr>
          <p:cNvPr id="8" name="TextBox 7">
            <a:extLst>
              <a:ext uri="{FF2B5EF4-FFF2-40B4-BE49-F238E27FC236}">
                <a16:creationId xmlns:a16="http://schemas.microsoft.com/office/drawing/2014/main" id="{3F16A19E-D6E0-A84C-B4B6-B89035C6155C}"/>
              </a:ext>
            </a:extLst>
          </p:cNvPr>
          <p:cNvSpPr txBox="1"/>
          <p:nvPr/>
        </p:nvSpPr>
        <p:spPr>
          <a:xfrm>
            <a:off x="8229600" y="2437909"/>
            <a:ext cx="9144000" cy="6986528"/>
          </a:xfrm>
          <a:prstGeom prst="rect">
            <a:avLst/>
          </a:prstGeom>
          <a:noFill/>
        </p:spPr>
        <p:txBody>
          <a:bodyPr wrap="square">
            <a:spAutoFit/>
          </a:bodyPr>
          <a:lstStyle/>
          <a:p>
            <a:pPr algn="r" rtl="1"/>
            <a:r>
              <a:rPr lang="ar-SA" sz="2800" dirty="0">
                <a:solidFill>
                  <a:srgbClr val="FFCB00"/>
                </a:solidFill>
                <a:latin typeface="+mn-lt"/>
                <a:ea typeface="+mn-ea"/>
                <a:cs typeface="Courier New"/>
              </a:rPr>
              <a:t>المشكلة: </a:t>
            </a:r>
            <a:endParaRPr lang="ar-SA" sz="2800" dirty="0">
              <a:solidFill>
                <a:schemeClr val="bg1"/>
              </a:solidFill>
              <a:latin typeface="+mn-lt"/>
            </a:endParaRPr>
          </a:p>
          <a:p>
            <a:pPr algn="r" rtl="1"/>
            <a:r>
              <a:rPr lang="ar-SA" sz="2800" dirty="0">
                <a:solidFill>
                  <a:schemeClr val="bg1"/>
                </a:solidFill>
                <a:latin typeface="+mn-lt"/>
              </a:rPr>
              <a:t>يعاني المستخدم من صعوبة في إتمام الخدمات الحكومية بسبب:</a:t>
            </a:r>
          </a:p>
          <a:p>
            <a:pPr algn="r" rtl="1"/>
            <a:endParaRPr lang="ar-SA" sz="2800" dirty="0">
              <a:solidFill>
                <a:schemeClr val="bg1"/>
              </a:solidFill>
              <a:latin typeface="+mn-lt"/>
            </a:endParaRPr>
          </a:p>
          <a:p>
            <a:pPr marL="457200" indent="-457200" algn="r" rtl="1">
              <a:buFont typeface="Arial" panose="020B0604020202020204" pitchFamily="34" charset="0"/>
              <a:buChar char="•"/>
            </a:pPr>
            <a:r>
              <a:rPr lang="ar-SA" sz="2800" dirty="0">
                <a:solidFill>
                  <a:schemeClr val="bg1"/>
                </a:solidFill>
                <a:latin typeface="+mn-lt"/>
              </a:rPr>
              <a:t>تعدّد الخطوات وعدم وضوح الإجراءات </a:t>
            </a:r>
          </a:p>
          <a:p>
            <a:pPr marL="457200" indent="-457200" algn="r" rtl="1">
              <a:buFont typeface="Arial" panose="020B0604020202020204" pitchFamily="34" charset="0"/>
              <a:buChar char="•"/>
            </a:pPr>
            <a:r>
              <a:rPr lang="ar-SA" sz="2800" dirty="0">
                <a:solidFill>
                  <a:schemeClr val="bg1"/>
                </a:solidFill>
                <a:latin typeface="+mn-lt"/>
              </a:rPr>
              <a:t>نسيان مواعيد التجديد</a:t>
            </a:r>
          </a:p>
          <a:p>
            <a:pPr marL="457200" indent="-457200" algn="r" rtl="1">
              <a:buFont typeface="Arial" panose="020B0604020202020204" pitchFamily="34" charset="0"/>
              <a:buChar char="•"/>
            </a:pPr>
            <a:r>
              <a:rPr lang="ar-SA" sz="2800" dirty="0">
                <a:solidFill>
                  <a:schemeClr val="bg1"/>
                </a:solidFill>
                <a:latin typeface="+mn-lt"/>
              </a:rPr>
              <a:t>عدم القدرة على متابعة حالة الطلب بشكل مستمر</a:t>
            </a:r>
          </a:p>
          <a:p>
            <a:pPr algn="r" rtl="1"/>
            <a:endParaRPr lang="ar-SA" sz="2800" dirty="0">
              <a:solidFill>
                <a:schemeClr val="bg1"/>
              </a:solidFill>
              <a:latin typeface="+mn-lt"/>
            </a:endParaRPr>
          </a:p>
          <a:p>
            <a:pPr algn="r" rtl="1"/>
            <a:r>
              <a:rPr lang="ar-SA" sz="2800" dirty="0">
                <a:solidFill>
                  <a:srgbClr val="FFCB00"/>
                </a:solidFill>
                <a:latin typeface="+mn-lt"/>
                <a:ea typeface="+mn-ea"/>
                <a:cs typeface="Courier New"/>
              </a:rPr>
              <a:t>الحل المقترح:</a:t>
            </a:r>
          </a:p>
          <a:p>
            <a:pPr algn="r" rtl="1"/>
            <a:endParaRPr lang="ar-SA" sz="2800" dirty="0">
              <a:solidFill>
                <a:srgbClr val="FFCB00"/>
              </a:solidFill>
              <a:latin typeface="+mn-lt"/>
              <a:ea typeface="+mn-ea"/>
              <a:cs typeface="Courier New"/>
            </a:endParaRPr>
          </a:p>
          <a:p>
            <a:pPr algn="r" rtl="1"/>
            <a:r>
              <a:rPr lang="ar-SA" sz="2800" dirty="0">
                <a:solidFill>
                  <a:schemeClr val="bg1"/>
                </a:solidFill>
                <a:latin typeface="+mn-lt"/>
              </a:rPr>
              <a:t>  </a:t>
            </a:r>
            <a:r>
              <a:rPr lang="en-US" sz="2800" b="1" dirty="0" err="1">
                <a:solidFill>
                  <a:schemeClr val="bg1"/>
                </a:solidFill>
                <a:latin typeface="+mn-lt"/>
              </a:rPr>
              <a:t>AbsherBot</a:t>
            </a:r>
            <a:r>
              <a:rPr lang="ar-SA" sz="2800" dirty="0">
                <a:solidFill>
                  <a:schemeClr val="bg1"/>
                </a:solidFill>
                <a:latin typeface="+mn-lt"/>
              </a:rPr>
              <a:t>مساعد ذكي يقوم بأتمتة رحلة الخدمة كاملة من التنبيه وحتى التنفيذ، بما في ذلك:</a:t>
            </a:r>
          </a:p>
          <a:p>
            <a:pPr algn="r" rtl="1"/>
            <a:endParaRPr lang="ar-SA" sz="2800" dirty="0">
              <a:solidFill>
                <a:schemeClr val="bg1"/>
              </a:solidFill>
              <a:latin typeface="+mn-lt"/>
            </a:endParaRPr>
          </a:p>
          <a:p>
            <a:pPr marL="457200" indent="-457200" algn="r" rtl="1">
              <a:buFont typeface="Arial" panose="020B0604020202020204" pitchFamily="34" charset="0"/>
              <a:buChar char="•"/>
            </a:pPr>
            <a:r>
              <a:rPr lang="ar-SA" sz="2800" dirty="0">
                <a:solidFill>
                  <a:schemeClr val="bg1"/>
                </a:solidFill>
                <a:latin typeface="+mn-lt"/>
              </a:rPr>
              <a:t>تنبيهات تلقائية للمواعيد المهمة</a:t>
            </a:r>
          </a:p>
          <a:p>
            <a:pPr marL="457200" indent="-457200" algn="r" rtl="1">
              <a:buFont typeface="Arial" panose="020B0604020202020204" pitchFamily="34" charset="0"/>
              <a:buChar char="•"/>
            </a:pPr>
            <a:r>
              <a:rPr lang="ar-SA" sz="2800" dirty="0">
                <a:solidFill>
                  <a:schemeClr val="bg1"/>
                </a:solidFill>
                <a:latin typeface="+mn-lt"/>
              </a:rPr>
              <a:t>تعبئة النماذج ومراجعتها بناء على قاعده البيانانت .</a:t>
            </a:r>
          </a:p>
          <a:p>
            <a:pPr marL="457200" indent="-457200" algn="r" rtl="1">
              <a:buFont typeface="Arial" panose="020B0604020202020204" pitchFamily="34" charset="0"/>
              <a:buChar char="•"/>
            </a:pPr>
            <a:r>
              <a:rPr lang="ar-SA" sz="2800" dirty="0">
                <a:solidFill>
                  <a:schemeClr val="bg1"/>
                </a:solidFill>
                <a:latin typeface="+mn-lt"/>
              </a:rPr>
              <a:t> حجز المواعيد وإنهاء الدفع بعد موافقة المستخدم . </a:t>
            </a:r>
          </a:p>
          <a:p>
            <a:pPr marL="457200" indent="-457200" algn="r" rtl="1">
              <a:buFont typeface="Arial" panose="020B0604020202020204" pitchFamily="34" charset="0"/>
              <a:buChar char="•"/>
            </a:pPr>
            <a:r>
              <a:rPr lang="ar-SA" sz="2800" dirty="0">
                <a:solidFill>
                  <a:schemeClr val="bg1"/>
                </a:solidFill>
                <a:latin typeface="+mn-lt"/>
              </a:rPr>
              <a:t>متابعة حالة الطلب لحظة بلحظة . </a:t>
            </a:r>
            <a:endParaRPr lang="en-US" sz="2800" dirty="0">
              <a:solidFill>
                <a:schemeClr val="bg1"/>
              </a:solidFill>
              <a:latin typeface="+mn-lt"/>
            </a:endParaRPr>
          </a:p>
        </p:txBody>
      </p:sp>
    </p:spTree>
    <p:extLst>
      <p:ext uri="{BB962C8B-B14F-4D97-AF65-F5344CB8AC3E}">
        <p14:creationId xmlns:p14="http://schemas.microsoft.com/office/powerpoint/2010/main" val="18038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770EB-64EA-D8F2-5C76-62509B45999D}"/>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9463D45-F969-C8D4-C326-1310B980ABFE}"/>
              </a:ext>
            </a:extLst>
          </p:cNvPr>
          <p:cNvSpPr txBox="1">
            <a:spLocks noGrp="1"/>
          </p:cNvSpPr>
          <p:nvPr>
            <p:ph type="title"/>
          </p:nvPr>
        </p:nvSpPr>
        <p:spPr>
          <a:xfrm>
            <a:off x="457200" y="876300"/>
            <a:ext cx="17003260" cy="751488"/>
          </a:xfrm>
          <a:prstGeom prst="rect">
            <a:avLst/>
          </a:prstGeom>
        </p:spPr>
        <p:txBody>
          <a:bodyPr vert="horz" wrap="square" lIns="0" tIns="12700" rIns="0" bIns="0" rtlCol="0">
            <a:spAutoFit/>
          </a:bodyPr>
          <a:lstStyle/>
          <a:p>
            <a:pPr marL="12700" marR="5080" algn="r">
              <a:lnSpc>
                <a:spcPct val="100000"/>
              </a:lnSpc>
              <a:spcBef>
                <a:spcPts val="100"/>
              </a:spcBef>
            </a:pPr>
            <a:r>
              <a:rPr lang="ar-SA" sz="4800" spc="-405" dirty="0">
                <a:solidFill>
                  <a:srgbClr val="FF7300"/>
                </a:solidFill>
              </a:rPr>
              <a:t> كيفية توفير هذه البيانات وكيفية استخدامها:</a:t>
            </a:r>
          </a:p>
        </p:txBody>
      </p:sp>
      <p:sp>
        <p:nvSpPr>
          <p:cNvPr id="6" name="TextBox 5">
            <a:extLst>
              <a:ext uri="{FF2B5EF4-FFF2-40B4-BE49-F238E27FC236}">
                <a16:creationId xmlns:a16="http://schemas.microsoft.com/office/drawing/2014/main" id="{B0C37A62-E5E7-7C01-058E-C8D1F703D808}"/>
              </a:ext>
            </a:extLst>
          </p:cNvPr>
          <p:cNvSpPr txBox="1"/>
          <p:nvPr/>
        </p:nvSpPr>
        <p:spPr>
          <a:xfrm>
            <a:off x="8077200" y="2933700"/>
            <a:ext cx="9144000" cy="3539430"/>
          </a:xfrm>
          <a:prstGeom prst="rect">
            <a:avLst/>
          </a:prstGeom>
          <a:noFill/>
        </p:spPr>
        <p:txBody>
          <a:bodyPr wrap="square">
            <a:spAutoFit/>
          </a:bodyPr>
          <a:lstStyle/>
          <a:p>
            <a:pPr algn="r">
              <a:buNone/>
            </a:pPr>
            <a:r>
              <a:rPr lang="ar-SA" sz="2800" b="1" dirty="0">
                <a:solidFill>
                  <a:schemeClr val="bg1">
                    <a:lumMod val="95000"/>
                  </a:schemeClr>
                </a:solidFill>
                <a:latin typeface="+mn-lt"/>
              </a:rPr>
              <a:t>الحصول على البيانات:</a:t>
            </a:r>
          </a:p>
          <a:p>
            <a:pPr algn="r">
              <a:buNone/>
            </a:pPr>
            <a:br>
              <a:rPr lang="ar-SA" sz="2800" dirty="0">
                <a:solidFill>
                  <a:schemeClr val="bg1">
                    <a:lumMod val="95000"/>
                  </a:schemeClr>
                </a:solidFill>
                <a:latin typeface="+mn-lt"/>
              </a:rPr>
            </a:br>
            <a:r>
              <a:rPr lang="ar-SA" sz="2800" dirty="0">
                <a:solidFill>
                  <a:schemeClr val="bg1">
                    <a:lumMod val="95000"/>
                  </a:schemeClr>
                </a:solidFill>
                <a:latin typeface="+mn-lt"/>
              </a:rPr>
              <a:t>من منصة أبشر، توفر المواعيد، العنوان الوطني، والخدمات السابقة.</a:t>
            </a:r>
          </a:p>
          <a:p>
            <a:pPr algn="r">
              <a:buNone/>
            </a:pPr>
            <a:endParaRPr lang="ar-SA" sz="2800" b="1" dirty="0">
              <a:solidFill>
                <a:schemeClr val="bg1">
                  <a:lumMod val="95000"/>
                </a:schemeClr>
              </a:solidFill>
              <a:latin typeface="+mn-lt"/>
            </a:endParaRPr>
          </a:p>
          <a:p>
            <a:pPr algn="r">
              <a:buNone/>
            </a:pPr>
            <a:r>
              <a:rPr lang="ar-SA" sz="2800" b="1" dirty="0">
                <a:solidFill>
                  <a:schemeClr val="bg1">
                    <a:lumMod val="95000"/>
                  </a:schemeClr>
                </a:solidFill>
                <a:latin typeface="+mn-lt"/>
              </a:rPr>
              <a:t>استخدامها:</a:t>
            </a:r>
            <a:br>
              <a:rPr lang="ar-SA" sz="2800" dirty="0">
                <a:solidFill>
                  <a:schemeClr val="bg1">
                    <a:lumMod val="95000"/>
                  </a:schemeClr>
                </a:solidFill>
                <a:latin typeface="+mn-lt"/>
              </a:rPr>
            </a:br>
            <a:endParaRPr lang="ar-SA" sz="2800" dirty="0">
              <a:solidFill>
                <a:schemeClr val="bg1">
                  <a:lumMod val="95000"/>
                </a:schemeClr>
              </a:solidFill>
              <a:latin typeface="+mn-lt"/>
            </a:endParaRPr>
          </a:p>
          <a:p>
            <a:pPr algn="r">
              <a:buNone/>
            </a:pPr>
            <a:r>
              <a:rPr lang="ar-SA" sz="2800" dirty="0">
                <a:solidFill>
                  <a:schemeClr val="bg1">
                    <a:lumMod val="95000"/>
                  </a:schemeClr>
                </a:solidFill>
                <a:latin typeface="+mn-lt"/>
              </a:rPr>
              <a:t>تحليل الخدمة، تعبئة النموذج، رفع المستندات، اختيار الموعد الأنسب، وتنفيذ الطلب بدقة.</a:t>
            </a:r>
          </a:p>
        </p:txBody>
      </p:sp>
    </p:spTree>
    <p:extLst>
      <p:ext uri="{BB962C8B-B14F-4D97-AF65-F5344CB8AC3E}">
        <p14:creationId xmlns:p14="http://schemas.microsoft.com/office/powerpoint/2010/main" val="4134222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493C-9FED-CBF4-9CA5-758E3355235D}"/>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3E12CAC-D100-0C5F-0F61-085278318570}"/>
              </a:ext>
            </a:extLst>
          </p:cNvPr>
          <p:cNvSpPr txBox="1">
            <a:spLocks noGrp="1"/>
          </p:cNvSpPr>
          <p:nvPr>
            <p:ph type="title"/>
          </p:nvPr>
        </p:nvSpPr>
        <p:spPr>
          <a:xfrm>
            <a:off x="457200" y="876300"/>
            <a:ext cx="17003260" cy="751488"/>
          </a:xfrm>
          <a:prstGeom prst="rect">
            <a:avLst/>
          </a:prstGeom>
        </p:spPr>
        <p:txBody>
          <a:bodyPr vert="horz" wrap="square" lIns="0" tIns="12700" rIns="0" bIns="0" rtlCol="0">
            <a:spAutoFit/>
          </a:bodyPr>
          <a:lstStyle/>
          <a:p>
            <a:pPr marL="12700" marR="5080" algn="r">
              <a:lnSpc>
                <a:spcPct val="100000"/>
              </a:lnSpc>
              <a:spcBef>
                <a:spcPts val="100"/>
              </a:spcBef>
            </a:pPr>
            <a:r>
              <a:rPr lang="ar-SA" sz="4800" spc="-405" dirty="0">
                <a:solidFill>
                  <a:srgbClr val="FF7300"/>
                </a:solidFill>
              </a:rPr>
              <a:t>التقنيات المستخدمة : </a:t>
            </a:r>
          </a:p>
        </p:txBody>
      </p:sp>
      <p:sp>
        <p:nvSpPr>
          <p:cNvPr id="6" name="TextBox 5">
            <a:extLst>
              <a:ext uri="{FF2B5EF4-FFF2-40B4-BE49-F238E27FC236}">
                <a16:creationId xmlns:a16="http://schemas.microsoft.com/office/drawing/2014/main" id="{F8A79789-04C4-09E8-CB85-331D500BB06C}"/>
              </a:ext>
            </a:extLst>
          </p:cNvPr>
          <p:cNvSpPr txBox="1"/>
          <p:nvPr/>
        </p:nvSpPr>
        <p:spPr>
          <a:xfrm>
            <a:off x="8763000" y="2171700"/>
            <a:ext cx="9144000" cy="8710077"/>
          </a:xfrm>
          <a:prstGeom prst="rect">
            <a:avLst/>
          </a:prstGeom>
          <a:noFill/>
        </p:spPr>
        <p:txBody>
          <a:bodyPr wrap="square">
            <a:spAutoFit/>
          </a:bodyPr>
          <a:lstStyle/>
          <a:p>
            <a:pPr rtl="1"/>
            <a:r>
              <a:rPr lang="ar-SA" sz="2800" b="1" dirty="0">
                <a:solidFill>
                  <a:schemeClr val="bg1">
                    <a:lumMod val="95000"/>
                  </a:schemeClr>
                </a:solidFill>
              </a:rPr>
              <a:t>أولاً: تقنيات الأتمتة والذكاء الاصطناعي :</a:t>
            </a:r>
          </a:p>
          <a:p>
            <a:pPr rtl="1"/>
            <a:endParaRPr lang="ar-SA" sz="2800" b="1" dirty="0">
              <a:solidFill>
                <a:schemeClr val="bg1">
                  <a:lumMod val="95000"/>
                </a:schemeClr>
              </a:solidFill>
            </a:endParaRPr>
          </a:p>
          <a:p>
            <a:pPr marL="457200" indent="-457200" rtl="1">
              <a:buFont typeface="Arial" panose="020B0604020202020204" pitchFamily="34" charset="0"/>
              <a:buChar char="•"/>
            </a:pPr>
            <a:r>
              <a:rPr lang="ar-SA" sz="2800" dirty="0">
                <a:solidFill>
                  <a:schemeClr val="bg1">
                    <a:lumMod val="95000"/>
                  </a:schemeClr>
                </a:solidFill>
              </a:rPr>
              <a:t> </a:t>
            </a:r>
            <a:r>
              <a:rPr lang="en-US" sz="2800" dirty="0">
                <a:solidFill>
                  <a:schemeClr val="bg1">
                    <a:lumMod val="95000"/>
                  </a:schemeClr>
                </a:solidFill>
              </a:rPr>
              <a:t>RPA</a:t>
            </a:r>
            <a:r>
              <a:rPr lang="ar-SA" sz="2800" dirty="0">
                <a:solidFill>
                  <a:schemeClr val="bg1">
                    <a:lumMod val="95000"/>
                  </a:schemeClr>
                </a:solidFill>
              </a:rPr>
              <a:t> </a:t>
            </a:r>
            <a:r>
              <a:rPr lang="en-US" sz="2800" dirty="0">
                <a:solidFill>
                  <a:schemeClr val="bg1">
                    <a:lumMod val="95000"/>
                  </a:schemeClr>
                </a:solidFill>
              </a:rPr>
              <a:t> </a:t>
            </a:r>
            <a:r>
              <a:rPr lang="ar-SA" sz="2800" dirty="0">
                <a:solidFill>
                  <a:schemeClr val="bg1">
                    <a:lumMod val="95000"/>
                  </a:schemeClr>
                </a:solidFill>
              </a:rPr>
              <a:t>لتنفيذ خطوات الخدمات الحكومية بشكل آلي.</a:t>
            </a:r>
          </a:p>
          <a:p>
            <a:pPr marL="457200" indent="-457200" rtl="1">
              <a:buFont typeface="Arial" panose="020B0604020202020204" pitchFamily="34" charset="0"/>
              <a:buChar char="•"/>
            </a:pPr>
            <a:endParaRPr lang="ar-SA" sz="2800" dirty="0">
              <a:solidFill>
                <a:schemeClr val="bg1">
                  <a:lumMod val="95000"/>
                </a:schemeClr>
              </a:solidFill>
            </a:endParaRPr>
          </a:p>
          <a:p>
            <a:pPr marL="457200" indent="-457200" rtl="1">
              <a:buFont typeface="Arial" panose="020B0604020202020204" pitchFamily="34" charset="0"/>
              <a:buChar char="•"/>
            </a:pPr>
            <a:r>
              <a:rPr lang="ar-SA" sz="2800" dirty="0">
                <a:solidFill>
                  <a:schemeClr val="bg1">
                    <a:lumMod val="95000"/>
                  </a:schemeClr>
                </a:solidFill>
              </a:rPr>
              <a:t>تقنيات الذكاء الاصطناعي وتعلم الآلة لتحليل البيانات واختيار أفضل موعد للمستخدم.</a:t>
            </a:r>
          </a:p>
          <a:p>
            <a:pPr rtl="1"/>
            <a:endParaRPr lang="ar-SA" sz="2800" dirty="0">
              <a:solidFill>
                <a:schemeClr val="bg1">
                  <a:lumMod val="95000"/>
                </a:schemeClr>
              </a:solidFill>
            </a:endParaRPr>
          </a:p>
          <a:p>
            <a:pPr rtl="1"/>
            <a:r>
              <a:rPr lang="ar-SA" sz="2800" b="1" dirty="0">
                <a:solidFill>
                  <a:schemeClr val="bg1">
                    <a:lumMod val="95000"/>
                  </a:schemeClr>
                </a:solidFill>
              </a:rPr>
              <a:t>ثانيًا: التكامل والأمان : </a:t>
            </a:r>
          </a:p>
          <a:p>
            <a:pPr rtl="1"/>
            <a:endParaRPr lang="ar-SA" sz="2800" b="1" dirty="0">
              <a:solidFill>
                <a:schemeClr val="bg1">
                  <a:lumMod val="95000"/>
                </a:schemeClr>
              </a:solidFill>
            </a:endParaRPr>
          </a:p>
          <a:p>
            <a:pPr rtl="1"/>
            <a:r>
              <a:rPr lang="ar-SA" sz="2800" b="1" dirty="0">
                <a:solidFill>
                  <a:schemeClr val="bg1">
                    <a:lumMod val="95000"/>
                  </a:schemeClr>
                </a:solidFill>
              </a:rPr>
              <a:t>واجهات الربط </a:t>
            </a:r>
            <a:r>
              <a:rPr lang="en-US" sz="2800" b="1" dirty="0">
                <a:solidFill>
                  <a:schemeClr val="bg1">
                    <a:lumMod val="95000"/>
                  </a:schemeClr>
                </a:solidFill>
              </a:rPr>
              <a:t>APIs)</a:t>
            </a:r>
            <a:r>
              <a:rPr lang="ar-SA" sz="2800" b="1" dirty="0">
                <a:solidFill>
                  <a:schemeClr val="bg1">
                    <a:lumMod val="95000"/>
                  </a:schemeClr>
                </a:solidFill>
              </a:rPr>
              <a:t> ) :</a:t>
            </a:r>
          </a:p>
          <a:p>
            <a:pPr marL="457200" indent="-457200" rtl="1">
              <a:buFont typeface="Arial" panose="020B0604020202020204" pitchFamily="34" charset="0"/>
              <a:buChar char="•"/>
            </a:pPr>
            <a:endParaRPr lang="en-US" sz="2800" dirty="0">
              <a:solidFill>
                <a:schemeClr val="bg1">
                  <a:lumMod val="95000"/>
                </a:schemeClr>
              </a:solidFill>
            </a:endParaRPr>
          </a:p>
          <a:p>
            <a:pPr marL="457200" indent="-457200" rtl="1">
              <a:buFont typeface="Arial" panose="020B0604020202020204" pitchFamily="34" charset="0"/>
              <a:buChar char="•"/>
            </a:pPr>
            <a:r>
              <a:rPr lang="ar-SA" sz="2800" dirty="0">
                <a:solidFill>
                  <a:schemeClr val="bg1">
                    <a:lumMod val="95000"/>
                  </a:schemeClr>
                </a:solidFill>
              </a:rPr>
              <a:t>تكامل آمن مع منصة أبشر.</a:t>
            </a:r>
          </a:p>
          <a:p>
            <a:pPr marL="457200" indent="-457200" rtl="1">
              <a:buFont typeface="Arial" panose="020B0604020202020204" pitchFamily="34" charset="0"/>
              <a:buChar char="•"/>
            </a:pPr>
            <a:r>
              <a:rPr lang="ar-SA" sz="2800" dirty="0">
                <a:solidFill>
                  <a:schemeClr val="bg1">
                    <a:lumMod val="95000"/>
                  </a:schemeClr>
                </a:solidFill>
              </a:rPr>
              <a:t>ربط موثوق مع أنظمة الدفع الحكومية.</a:t>
            </a:r>
          </a:p>
          <a:p>
            <a:pPr rtl="1"/>
            <a:endParaRPr lang="ar-SA" sz="2800" dirty="0">
              <a:solidFill>
                <a:schemeClr val="bg1">
                  <a:lumMod val="95000"/>
                </a:schemeClr>
              </a:solidFill>
            </a:endParaRPr>
          </a:p>
          <a:p>
            <a:pPr rtl="1"/>
            <a:r>
              <a:rPr lang="ar-SA" sz="2800" dirty="0">
                <a:solidFill>
                  <a:schemeClr val="bg1">
                    <a:lumMod val="95000"/>
                  </a:schemeClr>
                </a:solidFill>
              </a:rPr>
              <a:t>الأمن والحماية  </a:t>
            </a:r>
            <a:r>
              <a:rPr lang="en-US" sz="2800" dirty="0">
                <a:solidFill>
                  <a:schemeClr val="bg1">
                    <a:lumMod val="95000"/>
                  </a:schemeClr>
                </a:solidFill>
              </a:rPr>
              <a:t>Security + MFA)</a:t>
            </a:r>
            <a:r>
              <a:rPr lang="ar-SA" sz="2800" dirty="0">
                <a:solidFill>
                  <a:schemeClr val="bg1">
                    <a:lumMod val="95000"/>
                  </a:schemeClr>
                </a:solidFill>
              </a:rPr>
              <a:t> ) :</a:t>
            </a:r>
          </a:p>
          <a:p>
            <a:pPr rtl="1"/>
            <a:endParaRPr lang="en-US" sz="2800" dirty="0">
              <a:solidFill>
                <a:schemeClr val="bg1">
                  <a:lumMod val="95000"/>
                </a:schemeClr>
              </a:solidFill>
            </a:endParaRPr>
          </a:p>
          <a:p>
            <a:pPr marL="457200" indent="-457200" rtl="1">
              <a:buFont typeface="Arial" panose="020B0604020202020204" pitchFamily="34" charset="0"/>
              <a:buChar char="•"/>
            </a:pPr>
            <a:r>
              <a:rPr lang="ar-SA" sz="2800" dirty="0">
                <a:solidFill>
                  <a:schemeClr val="bg1">
                    <a:lumMod val="95000"/>
                  </a:schemeClr>
                </a:solidFill>
              </a:rPr>
              <a:t>تطبيق أعلى معايير حماية البيانات.</a:t>
            </a:r>
          </a:p>
          <a:p>
            <a:pPr marL="457200" indent="-457200" rtl="1">
              <a:buFont typeface="Arial" panose="020B0604020202020204" pitchFamily="34" charset="0"/>
              <a:buChar char="•"/>
            </a:pPr>
            <a:r>
              <a:rPr lang="ar-SA" sz="2800" dirty="0">
                <a:solidFill>
                  <a:schemeClr val="bg1">
                    <a:lumMod val="95000"/>
                  </a:schemeClr>
                </a:solidFill>
              </a:rPr>
              <a:t>استخدام المصادقة متعددة العوامل لضمان أمان المستخدم.</a:t>
            </a:r>
          </a:p>
          <a:p>
            <a:pPr rtl="1"/>
            <a:br>
              <a:rPr lang="ar-SA" sz="2800" dirty="0">
                <a:solidFill>
                  <a:schemeClr val="bg1">
                    <a:lumMod val="95000"/>
                  </a:schemeClr>
                </a:solidFill>
              </a:rPr>
            </a:br>
            <a:endParaRPr lang="ar-SA" sz="2800" dirty="0">
              <a:solidFill>
                <a:schemeClr val="bg1">
                  <a:lumMod val="95000"/>
                </a:schemeClr>
              </a:solidFill>
            </a:endParaRPr>
          </a:p>
        </p:txBody>
      </p:sp>
    </p:spTree>
    <p:extLst>
      <p:ext uri="{BB962C8B-B14F-4D97-AF65-F5344CB8AC3E}">
        <p14:creationId xmlns:p14="http://schemas.microsoft.com/office/powerpoint/2010/main" val="44674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476BC-FE4F-E99E-8AFA-677F7D088FC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04DC09A4-AF08-C429-A520-22ECD227044F}"/>
              </a:ext>
            </a:extLst>
          </p:cNvPr>
          <p:cNvSpPr txBox="1">
            <a:spLocks noGrp="1"/>
          </p:cNvSpPr>
          <p:nvPr>
            <p:ph type="title"/>
          </p:nvPr>
        </p:nvSpPr>
        <p:spPr>
          <a:xfrm>
            <a:off x="457200" y="876300"/>
            <a:ext cx="17003260" cy="1028487"/>
          </a:xfrm>
          <a:prstGeom prst="rect">
            <a:avLst/>
          </a:prstGeom>
        </p:spPr>
        <p:txBody>
          <a:bodyPr vert="horz" wrap="square" lIns="0" tIns="12700" rIns="0" bIns="0" rtlCol="0">
            <a:spAutoFit/>
          </a:bodyPr>
          <a:lstStyle/>
          <a:p>
            <a:pPr marL="12700" marR="5080" algn="r">
              <a:lnSpc>
                <a:spcPct val="100000"/>
              </a:lnSpc>
              <a:spcBef>
                <a:spcPts val="100"/>
              </a:spcBef>
            </a:pPr>
            <a:r>
              <a:rPr lang="ar-SA" sz="6600" spc="-405" dirty="0">
                <a:solidFill>
                  <a:srgbClr val="FF7300"/>
                </a:solidFill>
              </a:rPr>
              <a:t>التقنيات المستخدمة : </a:t>
            </a:r>
            <a:endParaRPr lang="ar-SA" sz="6400" spc="-1440" dirty="0">
              <a:solidFill>
                <a:schemeClr val="accent6">
                  <a:lumMod val="50000"/>
                </a:schemeClr>
              </a:solidFill>
            </a:endParaRPr>
          </a:p>
        </p:txBody>
      </p:sp>
      <p:sp>
        <p:nvSpPr>
          <p:cNvPr id="6" name="TextBox 5">
            <a:extLst>
              <a:ext uri="{FF2B5EF4-FFF2-40B4-BE49-F238E27FC236}">
                <a16:creationId xmlns:a16="http://schemas.microsoft.com/office/drawing/2014/main" id="{4504108F-B844-84FA-6B75-7E5E09CC3226}"/>
              </a:ext>
            </a:extLst>
          </p:cNvPr>
          <p:cNvSpPr txBox="1"/>
          <p:nvPr/>
        </p:nvSpPr>
        <p:spPr>
          <a:xfrm>
            <a:off x="8382000" y="2171700"/>
            <a:ext cx="9144000" cy="3108543"/>
          </a:xfrm>
          <a:prstGeom prst="rect">
            <a:avLst/>
          </a:prstGeom>
          <a:noFill/>
        </p:spPr>
        <p:txBody>
          <a:bodyPr wrap="square">
            <a:spAutoFit/>
          </a:bodyPr>
          <a:lstStyle/>
          <a:p>
            <a:pPr rtl="1"/>
            <a:endParaRPr lang="ar-SA" sz="2800" dirty="0">
              <a:solidFill>
                <a:schemeClr val="bg1">
                  <a:lumMod val="95000"/>
                </a:schemeClr>
              </a:solidFill>
            </a:endParaRPr>
          </a:p>
          <a:p>
            <a:pPr rtl="1"/>
            <a:r>
              <a:rPr lang="ar-SA" sz="2800" b="1" dirty="0">
                <a:solidFill>
                  <a:schemeClr val="bg1">
                    <a:lumMod val="95000"/>
                  </a:schemeClr>
                </a:solidFill>
              </a:rPr>
              <a:t>ثالثًا: تقنيات الواجهة والبنية الخلفية :</a:t>
            </a:r>
          </a:p>
          <a:p>
            <a:pPr marL="457200" indent="-457200" rtl="1">
              <a:buFont typeface="Arial" panose="020B0604020202020204" pitchFamily="34" charset="0"/>
              <a:buChar char="•"/>
            </a:pPr>
            <a:endParaRPr lang="ar-SA" sz="2800" b="1" dirty="0">
              <a:solidFill>
                <a:schemeClr val="bg1">
                  <a:lumMod val="95000"/>
                </a:schemeClr>
              </a:solidFill>
            </a:endParaRPr>
          </a:p>
          <a:p>
            <a:pPr marL="457200" indent="-457200" rtl="1">
              <a:buFont typeface="Arial" panose="020B0604020202020204" pitchFamily="34" charset="0"/>
              <a:buChar char="•"/>
            </a:pPr>
            <a:r>
              <a:rPr lang="en-US" sz="2800" dirty="0">
                <a:solidFill>
                  <a:schemeClr val="bg1">
                    <a:lumMod val="95000"/>
                  </a:schemeClr>
                </a:solidFill>
              </a:rPr>
              <a:t>React </a:t>
            </a:r>
            <a:r>
              <a:rPr lang="ar-SA" sz="2800" dirty="0">
                <a:solidFill>
                  <a:schemeClr val="bg1">
                    <a:lumMod val="95000"/>
                  </a:schemeClr>
                </a:solidFill>
              </a:rPr>
              <a:t>لتطوير واجهات مرنة وسريعة.</a:t>
            </a:r>
          </a:p>
          <a:p>
            <a:pPr marL="457200" indent="-457200" rtl="1">
              <a:buFont typeface="Arial" panose="020B0604020202020204" pitchFamily="34" charset="0"/>
              <a:buChar char="•"/>
            </a:pPr>
            <a:r>
              <a:rPr lang="en-US" sz="2800" dirty="0">
                <a:solidFill>
                  <a:schemeClr val="bg1">
                    <a:lumMod val="95000"/>
                  </a:schemeClr>
                </a:solidFill>
              </a:rPr>
              <a:t>Tailwind CSS </a:t>
            </a:r>
            <a:r>
              <a:rPr lang="ar-SA" sz="2800" dirty="0">
                <a:solidFill>
                  <a:schemeClr val="bg1">
                    <a:lumMod val="95000"/>
                  </a:schemeClr>
                </a:solidFill>
              </a:rPr>
              <a:t>لتصميم واجهات قابلة للتخصيص بسهولة.</a:t>
            </a:r>
          </a:p>
          <a:p>
            <a:pPr marL="457200" indent="-457200" rtl="1">
              <a:buFont typeface="Arial" panose="020B0604020202020204" pitchFamily="34" charset="0"/>
              <a:buChar char="•"/>
            </a:pPr>
            <a:r>
              <a:rPr lang="en-US" sz="2800" dirty="0">
                <a:solidFill>
                  <a:schemeClr val="bg1">
                    <a:lumMod val="95000"/>
                  </a:schemeClr>
                </a:solidFill>
              </a:rPr>
              <a:t>TypeScript </a:t>
            </a:r>
            <a:r>
              <a:rPr lang="ar-SA" sz="2800" dirty="0">
                <a:solidFill>
                  <a:schemeClr val="bg1">
                    <a:lumMod val="95000"/>
                  </a:schemeClr>
                </a:solidFill>
              </a:rPr>
              <a:t>لرفع جودة وموثوقية الكود.</a:t>
            </a:r>
          </a:p>
          <a:p>
            <a:pPr marL="457200" indent="-457200" rtl="1">
              <a:buFont typeface="Arial" panose="020B0604020202020204" pitchFamily="34" charset="0"/>
              <a:buChar char="•"/>
            </a:pPr>
            <a:r>
              <a:rPr lang="en-US" sz="2800" dirty="0">
                <a:solidFill>
                  <a:schemeClr val="bg1">
                    <a:lumMod val="95000"/>
                  </a:schemeClr>
                </a:solidFill>
              </a:rPr>
              <a:t>Base44 BaaS </a:t>
            </a:r>
            <a:r>
              <a:rPr lang="ar-SA" sz="2800" dirty="0">
                <a:solidFill>
                  <a:schemeClr val="bg1">
                    <a:lumMod val="95000"/>
                  </a:schemeClr>
                </a:solidFill>
              </a:rPr>
              <a:t>لإدارة البيانات والتكاملات عبر بنية خلفية جاهزة.</a:t>
            </a:r>
          </a:p>
        </p:txBody>
      </p:sp>
    </p:spTree>
    <p:extLst>
      <p:ext uri="{BB962C8B-B14F-4D97-AF65-F5344CB8AC3E}">
        <p14:creationId xmlns:p14="http://schemas.microsoft.com/office/powerpoint/2010/main" val="1739326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567</TotalTime>
  <Words>883</Words>
  <Application>Microsoft Office PowerPoint</Application>
  <PresentationFormat>Custom</PresentationFormat>
  <Paragraphs>175</Paragraphs>
  <Slides>20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Arial</vt:lpstr>
      <vt:lpstr>Courier New</vt:lpstr>
      <vt:lpstr>Office Theme</vt:lpstr>
      <vt:lpstr>Absher TECH – أبشر تك</vt:lpstr>
      <vt:lpstr>تﺎﻳﻮﺘﺤﳌا</vt:lpstr>
      <vt:lpstr>أعضاءالفريق</vt:lpstr>
      <vt:lpstr>وصف ومواءمة الفكرة للمسار : </vt:lpstr>
      <vt:lpstr>المشكله و حلها :</vt:lpstr>
      <vt:lpstr>البيانات المستخدمه :</vt:lpstr>
      <vt:lpstr> كيفية توفير هذه البيانات وكيفية استخدامها:</vt:lpstr>
      <vt:lpstr>التقنيات المستخدمة : </vt:lpstr>
      <vt:lpstr>التقنيات المستخدمة : </vt:lpstr>
      <vt:lpstr>:التحـقق / رﺎﺒﺘﺧﻻا</vt:lpstr>
      <vt:lpstr>العرض التوضيحي / اللقطات / الفيديوهات / المحاكاة :</vt:lpstr>
      <vt:lpstr>PowerPoint Presentation</vt:lpstr>
      <vt:lpstr>PowerPoint Presentation</vt:lpstr>
      <vt:lpstr>PowerPoint Presentation</vt:lpstr>
      <vt:lpstr>PowerPoint Presentation</vt:lpstr>
      <vt:lpstr>PowerPoint Presentation</vt:lpstr>
      <vt:lpstr>PowerPoint Presentation</vt:lpstr>
      <vt:lpstr>Why Now ?  </vt:lpstr>
      <vt:lpstr>التحديات والخطط المستقبلية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قالب عروض المشاريع - هاكاثون أبشر طويق</dc:title>
  <dc:creator>yzjv6cx79w</dc:creator>
  <cp:keywords>DAG7DLE6GDU,BAGUOGqNykI,0</cp:keywords>
  <cp:lastModifiedBy>محمد بن مرزوق بن عيد الرفاعي الغامدي</cp:lastModifiedBy>
  <cp:revision>73</cp:revision>
  <dcterms:created xsi:type="dcterms:W3CDTF">2025-12-09T20:40:31Z</dcterms:created>
  <dcterms:modified xsi:type="dcterms:W3CDTF">2025-12-11T19:46:43Z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2025-12-09T00:00:00Z</vt:filetime>
  </property>
  <property fmtid="{D5CDD505-2E9C-101B-9397-08002B2CF9AE}" pid="3" name="Creator">
    <vt:lpwstr>Canva</vt:lpwstr>
  </property>
  <property fmtid="{D5CDD505-2E9C-101B-9397-08002B2CF9AE}" pid="4" name="LastSaved">
    <vt:filetime>2025-12-09T00:00:00Z</vt:filetime>
  </property>
  <property fmtid="{D5CDD505-2E9C-101B-9397-08002B2CF9AE}" pid="5" name="Producer">
    <vt:lpwstr>Canva</vt:lpwstr>
  </property>
</Properties>
</file>